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3" r:id="rId4"/>
    <p:sldId id="259" r:id="rId5"/>
    <p:sldId id="260" r:id="rId6"/>
    <p:sldId id="344" r:id="rId7"/>
    <p:sldId id="264" r:id="rId8"/>
    <p:sldId id="275" r:id="rId9"/>
    <p:sldId id="270" r:id="rId10"/>
    <p:sldId id="282" r:id="rId11"/>
    <p:sldId id="448" r:id="rId12"/>
    <p:sldId id="279" r:id="rId13"/>
    <p:sldId id="267" r:id="rId14"/>
    <p:sldId id="262" r:id="rId15"/>
    <p:sldId id="266" r:id="rId16"/>
    <p:sldId id="257" r:id="rId17"/>
    <p:sldId id="26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9"/>
    <p:restoredTop sz="94697"/>
  </p:normalViewPr>
  <p:slideViewPr>
    <p:cSldViewPr snapToGrid="0" snapToObjects="1">
      <p:cViewPr>
        <p:scale>
          <a:sx n="130" d="100"/>
          <a:sy n="130" d="100"/>
        </p:scale>
        <p:origin x="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C2E2-2FFC-1444-966B-E61F125F4D43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8906-9569-F84A-9778-FD4ADC47D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54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5583-59B1-4014-9B56-51BB1626F9D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88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57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0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sottotitolo e tes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03E58D-7191-4FD2-844B-D014269C1AA9}"/>
              </a:ext>
            </a:extLst>
          </p:cNvPr>
          <p:cNvSpPr txBox="1"/>
          <p:nvPr userDrawn="1"/>
        </p:nvSpPr>
        <p:spPr>
          <a:xfrm>
            <a:off x="11279226" y="6263429"/>
            <a:ext cx="730060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61EB3-C6BF-4D03-BA8B-174D05462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953830" y="1120507"/>
            <a:ext cx="1024313" cy="520227"/>
          </a:xfrm>
          <a:prstGeom prst="rect">
            <a:avLst/>
          </a:prstGeom>
        </p:spPr>
      </p:pic>
      <p:sp>
        <p:nvSpPr>
          <p:cNvPr id="6" name="Segnaposto testo 21">
            <a:extLst>
              <a:ext uri="{FF2B5EF4-FFF2-40B4-BE49-F238E27FC236}">
                <a16:creationId xmlns:a16="http://schemas.microsoft.com/office/drawing/2014/main" id="{2BF5C202-8F77-417A-B0E8-1B71255EA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000" y="252475"/>
            <a:ext cx="10726151" cy="492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399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7" name="Segnaposto testo 23">
            <a:extLst>
              <a:ext uri="{FF2B5EF4-FFF2-40B4-BE49-F238E27FC236}">
                <a16:creationId xmlns:a16="http://schemas.microsoft.com/office/drawing/2014/main" id="{03DC8FC1-4034-4631-AB24-730A2AC7E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999" y="744918"/>
            <a:ext cx="10749716" cy="569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399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726BC0-B0A9-4CFE-9AEA-527EF261E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000" y="1485235"/>
            <a:ext cx="10748966" cy="4607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160420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1F082A-66B4-49D5-BBC9-31F8FC7B9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752" y="261877"/>
            <a:ext cx="10798785" cy="79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399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078" rtl="0" eaLnBrk="1" latinLnBrk="0" hangingPunct="1">
              <a:spcBef>
                <a:spcPct val="20000"/>
              </a:spcBef>
              <a:buFontTx/>
              <a:buNone/>
            </a:pPr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C94C03-18F0-497E-9571-23ECD84F84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753" y="1196698"/>
            <a:ext cx="10798785" cy="4967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dirty="0"/>
              <a:t>Inserire qui testo descrittivo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85ECDE-005D-4212-A3E4-5D929AE79E61}"/>
              </a:ext>
            </a:extLst>
          </p:cNvPr>
          <p:cNvSpPr txBox="1"/>
          <p:nvPr userDrawn="1"/>
        </p:nvSpPr>
        <p:spPr>
          <a:xfrm>
            <a:off x="11279226" y="6263429"/>
            <a:ext cx="730060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1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2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6053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215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4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3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7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87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0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6201B8-3F7A-E042-88F7-42A8CA355887}" type="datetimeFigureOut">
              <a:rPr lang="it-IT" smtClean="0"/>
              <a:t>18/02/21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AE1512-BBD8-BE49-891E-308A1000974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157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73738-9512-D345-A16E-A9B70CD78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679839"/>
            <a:ext cx="10318418" cy="3498321"/>
          </a:xfrm>
        </p:spPr>
        <p:txBody>
          <a:bodyPr/>
          <a:lstStyle/>
          <a:p>
            <a:r>
              <a:rPr lang="it-IT" sz="6000" dirty="0"/>
              <a:t>La rete nazionale delle scuole professionali:</a:t>
            </a:r>
            <a:br>
              <a:rPr lang="it-IT" sz="6000" dirty="0"/>
            </a:br>
            <a:r>
              <a:rPr lang="it-IT" sz="5400" dirty="0"/>
              <a:t>Il raccordo tra IP e </a:t>
            </a:r>
            <a:r>
              <a:rPr lang="it-IT" sz="5400" dirty="0" err="1"/>
              <a:t>IeF</a:t>
            </a:r>
            <a:endParaRPr lang="it-IT" sz="5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B112E3-B4B4-F54D-A175-019E2405D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cura di Arduino </a:t>
            </a:r>
            <a:r>
              <a:rPr lang="it-IT" dirty="0" err="1"/>
              <a:t>Salatin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17B390-41D2-B749-B169-1CB1A93F63D3}"/>
              </a:ext>
            </a:extLst>
          </p:cNvPr>
          <p:cNvSpPr txBox="1"/>
          <p:nvPr/>
        </p:nvSpPr>
        <p:spPr>
          <a:xfrm>
            <a:off x="1078523" y="803564"/>
            <a:ext cx="1031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Rete «Manutenzione in rete»</a:t>
            </a:r>
          </a:p>
          <a:p>
            <a:pPr algn="ctr"/>
            <a:r>
              <a:rPr lang="it-IT" sz="2400" dirty="0"/>
              <a:t>Seminario di formazione – 18 febbraio 2021</a:t>
            </a:r>
          </a:p>
        </p:txBody>
      </p:sp>
    </p:spTree>
    <p:extLst>
      <p:ext uri="{BB962C8B-B14F-4D97-AF65-F5344CB8AC3E}">
        <p14:creationId xmlns:p14="http://schemas.microsoft.com/office/powerpoint/2010/main" val="17987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01BED33-1CD0-E34E-821B-1F50D46F2EAE}"/>
              </a:ext>
            </a:extLst>
          </p:cNvPr>
          <p:cNvGrpSpPr/>
          <p:nvPr/>
        </p:nvGrpSpPr>
        <p:grpSpPr>
          <a:xfrm rot="718721">
            <a:off x="4606154" y="450881"/>
            <a:ext cx="7916813" cy="5810289"/>
            <a:chOff x="617690" y="496325"/>
            <a:chExt cx="8029828" cy="5849446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55D3661E-B893-2745-AA96-939E19D7D2F6}"/>
                </a:ext>
              </a:extLst>
            </p:cNvPr>
            <p:cNvSpPr txBox="1"/>
            <p:nvPr/>
          </p:nvSpPr>
          <p:spPr>
            <a:xfrm rot="20881279">
              <a:off x="951643" y="3961770"/>
              <a:ext cx="1671081" cy="74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DUALE E ORDINARIA</a:t>
              </a:r>
            </a:p>
            <a:p>
              <a:pPr algn="ctr"/>
              <a:r>
                <a:rPr lang="it-IT" sz="1400" b="1" dirty="0"/>
                <a:t>€ 347.859.935,63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7B6D8848-C9FF-8649-801A-0145A83ECA1A}"/>
                </a:ext>
              </a:extLst>
            </p:cNvPr>
            <p:cNvSpPr txBox="1"/>
            <p:nvPr/>
          </p:nvSpPr>
          <p:spPr>
            <a:xfrm rot="20881279">
              <a:off x="1300752" y="5602323"/>
              <a:ext cx="1671081" cy="74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SOLO</a:t>
              </a:r>
            </a:p>
            <a:p>
              <a:pPr algn="ctr"/>
              <a:r>
                <a:rPr lang="it-IT" sz="1400" b="1" dirty="0"/>
                <a:t>DUALE</a:t>
              </a:r>
            </a:p>
            <a:p>
              <a:pPr algn="ctr"/>
              <a:r>
                <a:rPr lang="it-IT" sz="1400" b="1" dirty="0"/>
                <a:t>€ 95.596.191,78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184390DC-EB42-354A-A48F-C065D7A585DC}"/>
                </a:ext>
              </a:extLst>
            </p:cNvPr>
            <p:cNvSpPr txBox="1"/>
            <p:nvPr/>
          </p:nvSpPr>
          <p:spPr>
            <a:xfrm rot="20881279">
              <a:off x="617690" y="1697988"/>
              <a:ext cx="1671081" cy="74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SOLO</a:t>
              </a:r>
            </a:p>
            <a:p>
              <a:pPr algn="ctr"/>
              <a:r>
                <a:rPr lang="it-IT" sz="1400" b="1" dirty="0"/>
                <a:t>ORDINARIA</a:t>
              </a:r>
            </a:p>
            <a:p>
              <a:pPr algn="ctr"/>
              <a:r>
                <a:rPr lang="it-IT" sz="1400" b="1" dirty="0"/>
                <a:t>€ 390.147.403,85</a:t>
              </a:r>
            </a:p>
          </p:txBody>
        </p:sp>
        <p:grpSp>
          <p:nvGrpSpPr>
            <p:cNvPr id="165" name="Gruppo 164">
              <a:extLst>
                <a:ext uri="{FF2B5EF4-FFF2-40B4-BE49-F238E27FC236}">
                  <a16:creationId xmlns:a16="http://schemas.microsoft.com/office/drawing/2014/main" id="{0E46BCE8-271E-134B-A6EB-9D4CB52BDD80}"/>
                </a:ext>
              </a:extLst>
            </p:cNvPr>
            <p:cNvGrpSpPr/>
            <p:nvPr/>
          </p:nvGrpSpPr>
          <p:grpSpPr>
            <a:xfrm>
              <a:off x="2953456" y="496325"/>
              <a:ext cx="5694062" cy="5745309"/>
              <a:chOff x="3005812" y="656872"/>
              <a:chExt cx="5694062" cy="5745309"/>
            </a:xfrm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D04CD37D-92A7-7B46-8A48-747AB3B07471}"/>
                  </a:ext>
                </a:extLst>
              </p:cNvPr>
              <p:cNvGrpSpPr/>
              <p:nvPr/>
            </p:nvGrpSpPr>
            <p:grpSpPr>
              <a:xfrm>
                <a:off x="3066816" y="656872"/>
                <a:ext cx="5633058" cy="5530155"/>
                <a:chOff x="3519777" y="1420314"/>
                <a:chExt cx="4104263" cy="4180894"/>
              </a:xfrm>
            </p:grpSpPr>
            <p:sp>
              <p:nvSpPr>
                <p:cNvPr id="16" name="Torta 15">
                  <a:extLst>
                    <a:ext uri="{FF2B5EF4-FFF2-40B4-BE49-F238E27FC236}">
                      <a16:creationId xmlns:a16="http://schemas.microsoft.com/office/drawing/2014/main" id="{B643EF92-B026-1B4B-86BD-7321DCE95DA3}"/>
                    </a:ext>
                  </a:extLst>
                </p:cNvPr>
                <p:cNvSpPr/>
                <p:nvPr/>
              </p:nvSpPr>
              <p:spPr>
                <a:xfrm rot="13675331">
                  <a:off x="3561470" y="1566258"/>
                  <a:ext cx="4072689" cy="3985981"/>
                </a:xfrm>
                <a:prstGeom prst="pie">
                  <a:avLst>
                    <a:gd name="adj1" fmla="val 11651708"/>
                    <a:gd name="adj2" fmla="val 1467824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799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uppo 16">
                  <a:extLst>
                    <a:ext uri="{FF2B5EF4-FFF2-40B4-BE49-F238E27FC236}">
                      <a16:creationId xmlns:a16="http://schemas.microsoft.com/office/drawing/2014/main" id="{F5D68734-4626-054C-A85A-AF7432299DCF}"/>
                    </a:ext>
                  </a:extLst>
                </p:cNvPr>
                <p:cNvGrpSpPr/>
                <p:nvPr/>
              </p:nvGrpSpPr>
              <p:grpSpPr>
                <a:xfrm>
                  <a:off x="3519777" y="1420314"/>
                  <a:ext cx="4104263" cy="4180894"/>
                  <a:chOff x="3519777" y="1420314"/>
                  <a:chExt cx="4104263" cy="4180894"/>
                </a:xfrm>
              </p:grpSpPr>
              <p:sp>
                <p:nvSpPr>
                  <p:cNvPr id="14" name="Torta 13">
                    <a:extLst>
                      <a:ext uri="{FF2B5EF4-FFF2-40B4-BE49-F238E27FC236}">
                        <a16:creationId xmlns:a16="http://schemas.microsoft.com/office/drawing/2014/main" id="{F9F4B770-EE2F-AF4D-9579-BC34AE014F3A}"/>
                      </a:ext>
                    </a:extLst>
                  </p:cNvPr>
                  <p:cNvSpPr/>
                  <p:nvPr/>
                </p:nvSpPr>
                <p:spPr>
                  <a:xfrm>
                    <a:off x="3533807" y="1420314"/>
                    <a:ext cx="4087566" cy="4180894"/>
                  </a:xfrm>
                  <a:prstGeom prst="pie">
                    <a:avLst>
                      <a:gd name="adj1" fmla="val 11341907"/>
                      <a:gd name="adj2" fmla="val 16237569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Torta 14">
                    <a:extLst>
                      <a:ext uri="{FF2B5EF4-FFF2-40B4-BE49-F238E27FC236}">
                        <a16:creationId xmlns:a16="http://schemas.microsoft.com/office/drawing/2014/main" id="{255A9D22-B796-D04B-8FFB-8D6570F281EF}"/>
                      </a:ext>
                    </a:extLst>
                  </p:cNvPr>
                  <p:cNvSpPr/>
                  <p:nvPr/>
                </p:nvSpPr>
                <p:spPr>
                  <a:xfrm rot="17614480">
                    <a:off x="3544632" y="1518491"/>
                    <a:ext cx="4054554" cy="4104263"/>
                  </a:xfrm>
                  <a:prstGeom prst="pie">
                    <a:avLst>
                      <a:gd name="adj1" fmla="val 10686275"/>
                      <a:gd name="adj2" fmla="val 15409310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Torta 10">
                    <a:extLst>
                      <a:ext uri="{FF2B5EF4-FFF2-40B4-BE49-F238E27FC236}">
                        <a16:creationId xmlns:a16="http://schemas.microsoft.com/office/drawing/2014/main" id="{6BF86FFD-15C3-A042-80DB-652736CDF07B}"/>
                      </a:ext>
                    </a:extLst>
                  </p:cNvPr>
                  <p:cNvSpPr/>
                  <p:nvPr/>
                </p:nvSpPr>
                <p:spPr>
                  <a:xfrm>
                    <a:off x="4153371" y="1969623"/>
                    <a:ext cx="2935671" cy="3044347"/>
                  </a:xfrm>
                  <a:prstGeom prst="pie">
                    <a:avLst>
                      <a:gd name="adj1" fmla="val 3854082"/>
                      <a:gd name="adj2" fmla="val 16146941"/>
                    </a:avLst>
                  </a:prstGeom>
                  <a:solidFill>
                    <a:schemeClr val="tx2"/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Torta 11">
                    <a:extLst>
                      <a:ext uri="{FF2B5EF4-FFF2-40B4-BE49-F238E27FC236}">
                        <a16:creationId xmlns:a16="http://schemas.microsoft.com/office/drawing/2014/main" id="{D08344BB-3A47-7740-9020-5B9C0D2002D9}"/>
                      </a:ext>
                    </a:extLst>
                  </p:cNvPr>
                  <p:cNvSpPr/>
                  <p:nvPr/>
                </p:nvSpPr>
                <p:spPr>
                  <a:xfrm rot="12311071">
                    <a:off x="4289913" y="1969626"/>
                    <a:ext cx="2808312" cy="2967589"/>
                  </a:xfrm>
                  <a:prstGeom prst="pie">
                    <a:avLst>
                      <a:gd name="adj1" fmla="val 3802667"/>
                      <a:gd name="adj2" fmla="val 9622387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Torta 12">
                    <a:extLst>
                      <a:ext uri="{FF2B5EF4-FFF2-40B4-BE49-F238E27FC236}">
                        <a16:creationId xmlns:a16="http://schemas.microsoft.com/office/drawing/2014/main" id="{CF325F40-7051-E34B-A731-44A2F07CE96F}"/>
                      </a:ext>
                    </a:extLst>
                  </p:cNvPr>
                  <p:cNvSpPr/>
                  <p:nvPr/>
                </p:nvSpPr>
                <p:spPr>
                  <a:xfrm rot="18049602">
                    <a:off x="4257652" y="2054593"/>
                    <a:ext cx="2808312" cy="2894487"/>
                  </a:xfrm>
                  <a:prstGeom prst="pie">
                    <a:avLst>
                      <a:gd name="adj1" fmla="val 3813208"/>
                      <a:gd name="adj2" fmla="val 7439540"/>
                    </a:avLst>
                  </a:prstGeom>
                  <a:solidFill>
                    <a:schemeClr val="bg2">
                      <a:lumMod val="40000"/>
                      <a:lumOff val="60000"/>
                    </a:schemeClr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5C1E8BD3-92CF-9541-A257-ABA8B19BF9DB}"/>
                  </a:ext>
                </a:extLst>
              </p:cNvPr>
              <p:cNvSpPr txBox="1"/>
              <p:nvPr/>
            </p:nvSpPr>
            <p:spPr>
              <a:xfrm rot="20881279">
                <a:off x="3982554" y="3399524"/>
                <a:ext cx="212867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</a:rPr>
                  <a:t>ORDINAMENTALE</a:t>
                </a:r>
              </a:p>
              <a:p>
                <a:pPr algn="ctr"/>
                <a:r>
                  <a:rPr lang="it-IT" sz="1400" b="1" dirty="0">
                    <a:solidFill>
                      <a:schemeClr val="bg1"/>
                    </a:solidFill>
                  </a:rPr>
                  <a:t>830.126.491,06 €</a:t>
                </a:r>
              </a:p>
              <a:p>
                <a:pPr algn="ctr"/>
                <a:r>
                  <a:rPr lang="it-IT" sz="1999" b="1" dirty="0">
                    <a:solidFill>
                      <a:schemeClr val="bg1"/>
                    </a:solidFill>
                  </a:rPr>
                  <a:t>65%</a:t>
                </a:r>
              </a:p>
              <a:p>
                <a:pPr algn="ctr"/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B93699E-B4F5-0C4E-BDA3-8462E35117D7}"/>
                  </a:ext>
                </a:extLst>
              </p:cNvPr>
              <p:cNvSpPr txBox="1"/>
              <p:nvPr/>
            </p:nvSpPr>
            <p:spPr>
              <a:xfrm rot="20881279">
                <a:off x="5835924" y="2170192"/>
                <a:ext cx="212867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NON</a:t>
                </a:r>
              </a:p>
              <a:p>
                <a:pPr algn="ctr"/>
                <a:r>
                  <a:rPr lang="it-IT" sz="1400" b="1" dirty="0"/>
                  <a:t>ORDINAMENTALE</a:t>
                </a:r>
              </a:p>
              <a:p>
                <a:pPr algn="ctr"/>
                <a:r>
                  <a:rPr lang="it-IT" sz="1400" b="1" dirty="0"/>
                  <a:t>337.725.676,07 €</a:t>
                </a:r>
              </a:p>
              <a:p>
                <a:pPr algn="ctr"/>
                <a:r>
                  <a:rPr lang="it-IT" sz="1999" b="1" dirty="0"/>
                  <a:t>26%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96B9395B-8332-D54A-AADB-3AB515813C3D}"/>
                  </a:ext>
                </a:extLst>
              </p:cNvPr>
              <p:cNvSpPr txBox="1"/>
              <p:nvPr/>
            </p:nvSpPr>
            <p:spPr>
              <a:xfrm rot="391017">
                <a:off x="6016880" y="3523036"/>
                <a:ext cx="208801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INTERVENTI A SUPPORTO</a:t>
                </a:r>
              </a:p>
              <a:p>
                <a:pPr algn="ctr"/>
                <a:r>
                  <a:rPr lang="it-IT" sz="1400" b="1" dirty="0"/>
                  <a:t>111.553.278,20€</a:t>
                </a:r>
              </a:p>
              <a:p>
                <a:pPr algn="ctr"/>
                <a:r>
                  <a:rPr lang="it-IT" sz="1999" b="1" dirty="0"/>
                  <a:t>9%</a:t>
                </a:r>
              </a:p>
            </p:txBody>
          </p:sp>
          <p:pic>
            <p:nvPicPr>
              <p:cNvPr id="49" name="Elemento grafico 48">
                <a:extLst>
                  <a:ext uri="{FF2B5EF4-FFF2-40B4-BE49-F238E27FC236}">
                    <a16:creationId xmlns:a16="http://schemas.microsoft.com/office/drawing/2014/main" id="{104D32D0-5BE6-F245-9883-D502684E5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881279">
                <a:off x="4597984" y="2952530"/>
                <a:ext cx="489875" cy="489875"/>
              </a:xfrm>
              <a:prstGeom prst="rect">
                <a:avLst/>
              </a:prstGeom>
            </p:spPr>
          </p:pic>
          <p:pic>
            <p:nvPicPr>
              <p:cNvPr id="50" name="Elemento grafico 49">
                <a:extLst>
                  <a:ext uri="{FF2B5EF4-FFF2-40B4-BE49-F238E27FC236}">
                    <a16:creationId xmlns:a16="http://schemas.microsoft.com/office/drawing/2014/main" id="{A1F432E5-617D-CA4E-B709-C6A0548EB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980187">
                <a:off x="6843151" y="4498631"/>
                <a:ext cx="464268" cy="453762"/>
              </a:xfrm>
              <a:prstGeom prst="rect">
                <a:avLst/>
              </a:prstGeom>
            </p:spPr>
          </p:pic>
          <p:pic>
            <p:nvPicPr>
              <p:cNvPr id="51" name="Elemento grafico 50">
                <a:extLst>
                  <a:ext uri="{FF2B5EF4-FFF2-40B4-BE49-F238E27FC236}">
                    <a16:creationId xmlns:a16="http://schemas.microsoft.com/office/drawing/2014/main" id="{1EEADCCB-4B97-B947-84BE-3AB7D084B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703589">
                <a:off x="6536609" y="1754593"/>
                <a:ext cx="433590" cy="433590"/>
              </a:xfrm>
              <a:prstGeom prst="rect">
                <a:avLst/>
              </a:prstGeom>
            </p:spPr>
          </p:pic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C195B4AE-EDDE-314A-A2CF-ABE4A6660230}"/>
                  </a:ext>
                </a:extLst>
              </p:cNvPr>
              <p:cNvSpPr txBox="1"/>
              <p:nvPr/>
            </p:nvSpPr>
            <p:spPr>
              <a:xfrm rot="20881279">
                <a:off x="3826941" y="1410360"/>
                <a:ext cx="16710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199" b="1" dirty="0"/>
                  <a:t>47%</a:t>
                </a:r>
              </a:p>
            </p:txBody>
          </p:sp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036216F0-A995-7E4A-84DD-EC52E803E195}"/>
                  </a:ext>
                </a:extLst>
              </p:cNvPr>
              <p:cNvSpPr txBox="1"/>
              <p:nvPr/>
            </p:nvSpPr>
            <p:spPr>
              <a:xfrm rot="20881279">
                <a:off x="3404930" y="4231313"/>
                <a:ext cx="16710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199" b="1" dirty="0"/>
                  <a:t>42%</a:t>
                </a:r>
              </a:p>
            </p:txBody>
          </p: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28C90431-D9A6-264B-AD4F-4067B24CEC46}"/>
                  </a:ext>
                </a:extLst>
              </p:cNvPr>
              <p:cNvSpPr txBox="1"/>
              <p:nvPr/>
            </p:nvSpPr>
            <p:spPr>
              <a:xfrm rot="20881279">
                <a:off x="5521471" y="5501610"/>
                <a:ext cx="16710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199" b="1" dirty="0"/>
                  <a:t>12%</a:t>
                </a:r>
              </a:p>
            </p:txBody>
          </p:sp>
          <p:cxnSp>
            <p:nvCxnSpPr>
              <p:cNvPr id="125" name="Straight Connector 75">
                <a:extLst>
                  <a:ext uri="{FF2B5EF4-FFF2-40B4-BE49-F238E27FC236}">
                    <a16:creationId xmlns:a16="http://schemas.microsoft.com/office/drawing/2014/main" id="{EABC2281-1935-2147-A83A-6712CF48DF47}"/>
                  </a:ext>
                </a:extLst>
              </p:cNvPr>
              <p:cNvCxnSpPr>
                <a:cxnSpLocks/>
              </p:cNvCxnSpPr>
              <p:nvPr/>
            </p:nvCxnSpPr>
            <p:spPr>
              <a:xfrm rot="20881279">
                <a:off x="3005812" y="5937602"/>
                <a:ext cx="2565306" cy="4645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4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118" name="Straight Connector 75">
              <a:extLst>
                <a:ext uri="{FF2B5EF4-FFF2-40B4-BE49-F238E27FC236}">
                  <a16:creationId xmlns:a16="http://schemas.microsoft.com/office/drawing/2014/main" id="{87328B98-1708-6448-9A8B-3951337EE6B6}"/>
                </a:ext>
              </a:extLst>
            </p:cNvPr>
            <p:cNvCxnSpPr>
              <a:cxnSpLocks/>
            </p:cNvCxnSpPr>
            <p:nvPr/>
          </p:nvCxnSpPr>
          <p:spPr>
            <a:xfrm rot="20881279">
              <a:off x="2297137" y="1874369"/>
              <a:ext cx="1094609" cy="180952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21" name="Straight Connector 75">
              <a:extLst>
                <a:ext uri="{FF2B5EF4-FFF2-40B4-BE49-F238E27FC236}">
                  <a16:creationId xmlns:a16="http://schemas.microsoft.com/office/drawing/2014/main" id="{03C84989-E3A3-E740-9FCE-FE00FDA6F278}"/>
                </a:ext>
              </a:extLst>
            </p:cNvPr>
            <p:cNvCxnSpPr>
              <a:cxnSpLocks/>
            </p:cNvCxnSpPr>
            <p:nvPr/>
          </p:nvCxnSpPr>
          <p:spPr>
            <a:xfrm rot="20881279">
              <a:off x="2647306" y="4189906"/>
              <a:ext cx="554293" cy="0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F11F02-2141-0B44-8EFC-E68FB992F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POLITICHE DELLA FORMAZIONE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87D16E-D762-D84B-8C1E-88A3E720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ORDINAMENTALE</a:t>
            </a:r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D92F54A4-2F55-1F45-B361-D269BB69D659}"/>
              </a:ext>
            </a:extLst>
          </p:cNvPr>
          <p:cNvSpPr/>
          <p:nvPr/>
        </p:nvSpPr>
        <p:spPr>
          <a:xfrm>
            <a:off x="4152290" y="3250271"/>
            <a:ext cx="647903" cy="2483669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23F6028-22ED-BD45-9487-4E85907A046D}"/>
              </a:ext>
            </a:extLst>
          </p:cNvPr>
          <p:cNvSpPr txBox="1"/>
          <p:nvPr/>
        </p:nvSpPr>
        <p:spPr>
          <a:xfrm>
            <a:off x="2226350" y="3317128"/>
            <a:ext cx="196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APPRENDISTATO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22BBA3DB-1C18-564A-ACC8-CF11213D7E59}"/>
              </a:ext>
            </a:extLst>
          </p:cNvPr>
          <p:cNvSpPr txBox="1"/>
          <p:nvPr/>
        </p:nvSpPr>
        <p:spPr>
          <a:xfrm>
            <a:off x="2271483" y="4151494"/>
            <a:ext cx="2042917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ALTERNANZA RAFFORZATA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97431AD1-78EA-6940-B515-AF4110FB1200}"/>
              </a:ext>
            </a:extLst>
          </p:cNvPr>
          <p:cNvSpPr txBox="1"/>
          <p:nvPr/>
        </p:nvSpPr>
        <p:spPr>
          <a:xfrm>
            <a:off x="2271483" y="5030449"/>
            <a:ext cx="2043569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IMPRESA FORMATIVA SIMULATA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5EDFA20-0337-E948-8CBA-CB8615760846}"/>
              </a:ext>
            </a:extLst>
          </p:cNvPr>
          <p:cNvGrpSpPr/>
          <p:nvPr/>
        </p:nvGrpSpPr>
        <p:grpSpPr>
          <a:xfrm rot="16200000">
            <a:off x="1117104" y="2965452"/>
            <a:ext cx="842303" cy="1106984"/>
            <a:chOff x="1037529" y="1544181"/>
            <a:chExt cx="1048926" cy="1315761"/>
          </a:xfrm>
        </p:grpSpPr>
        <p:sp>
          <p:nvSpPr>
            <p:cNvPr id="45" name="Google Shape;1735;p47">
              <a:extLst>
                <a:ext uri="{FF2B5EF4-FFF2-40B4-BE49-F238E27FC236}">
                  <a16:creationId xmlns:a16="http://schemas.microsoft.com/office/drawing/2014/main" id="{2380BF72-97C6-0A43-BD17-0517863E8324}"/>
                </a:ext>
              </a:extLst>
            </p:cNvPr>
            <p:cNvSpPr/>
            <p:nvPr/>
          </p:nvSpPr>
          <p:spPr>
            <a:xfrm>
              <a:off x="1037529" y="1544181"/>
              <a:ext cx="1048926" cy="1048926"/>
            </a:xfrm>
            <a:custGeom>
              <a:avLst/>
              <a:gdLst/>
              <a:ahLst/>
              <a:cxnLst/>
              <a:rect l="l" t="t" r="r" b="b"/>
              <a:pathLst>
                <a:path w="20424" h="20424" extrusionOk="0">
                  <a:moveTo>
                    <a:pt x="10210" y="1"/>
                  </a:moveTo>
                  <a:cubicBezTo>
                    <a:pt x="4570" y="1"/>
                    <a:pt x="1" y="4573"/>
                    <a:pt x="1" y="10214"/>
                  </a:cubicBezTo>
                  <a:cubicBezTo>
                    <a:pt x="1" y="15851"/>
                    <a:pt x="4570" y="20424"/>
                    <a:pt x="10210" y="20424"/>
                  </a:cubicBezTo>
                  <a:cubicBezTo>
                    <a:pt x="15851" y="20424"/>
                    <a:pt x="20424" y="15851"/>
                    <a:pt x="20424" y="10214"/>
                  </a:cubicBezTo>
                  <a:cubicBezTo>
                    <a:pt x="20424" y="4573"/>
                    <a:pt x="15851" y="1"/>
                    <a:pt x="1021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sp>
          <p:nvSpPr>
            <p:cNvPr id="46" name="Google Shape;1739;p47">
              <a:extLst>
                <a:ext uri="{FF2B5EF4-FFF2-40B4-BE49-F238E27FC236}">
                  <a16:creationId xmlns:a16="http://schemas.microsoft.com/office/drawing/2014/main" id="{0514E2AA-378B-9B41-A56F-0B0080C1DA71}"/>
                </a:ext>
              </a:extLst>
            </p:cNvPr>
            <p:cNvSpPr/>
            <p:nvPr/>
          </p:nvSpPr>
          <p:spPr>
            <a:xfrm>
              <a:off x="1122341" y="1629006"/>
              <a:ext cx="879300" cy="8793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47" name="Google Shape;1743;p47">
              <a:extLst>
                <a:ext uri="{FF2B5EF4-FFF2-40B4-BE49-F238E27FC236}">
                  <a16:creationId xmlns:a16="http://schemas.microsoft.com/office/drawing/2014/main" id="{5E9D82D1-D40D-E94F-B1C2-765C69AAA344}"/>
                </a:ext>
              </a:extLst>
            </p:cNvPr>
            <p:cNvSpPr/>
            <p:nvPr/>
          </p:nvSpPr>
          <p:spPr>
            <a:xfrm>
              <a:off x="1207215" y="1689605"/>
              <a:ext cx="709555" cy="733929"/>
            </a:xfrm>
            <a:prstGeom prst="blockArc">
              <a:avLst>
                <a:gd name="adj1" fmla="val 10800000"/>
                <a:gd name="adj2" fmla="val 18033033"/>
                <a:gd name="adj3" fmla="val 15518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cxnSp>
          <p:nvCxnSpPr>
            <p:cNvPr id="48" name="Google Shape;1747;p47">
              <a:extLst>
                <a:ext uri="{FF2B5EF4-FFF2-40B4-BE49-F238E27FC236}">
                  <a16:creationId xmlns:a16="http://schemas.microsoft.com/office/drawing/2014/main" id="{180214F0-2080-B548-A71A-0BF1D5E1B3C2}"/>
                </a:ext>
              </a:extLst>
            </p:cNvPr>
            <p:cNvCxnSpPr>
              <a:cxnSpLocks/>
            </p:cNvCxnSpPr>
            <p:nvPr/>
          </p:nvCxnSpPr>
          <p:spPr>
            <a:xfrm>
              <a:off x="1566010" y="2561742"/>
              <a:ext cx="0" cy="2982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54C1E75-82EF-FA44-ACD2-BD81EC1EC3D0}"/>
              </a:ext>
            </a:extLst>
          </p:cNvPr>
          <p:cNvGrpSpPr/>
          <p:nvPr/>
        </p:nvGrpSpPr>
        <p:grpSpPr>
          <a:xfrm rot="16200000">
            <a:off x="1141035" y="3901088"/>
            <a:ext cx="842303" cy="1100273"/>
            <a:chOff x="1037529" y="1544181"/>
            <a:chExt cx="1048926" cy="1307786"/>
          </a:xfrm>
        </p:grpSpPr>
        <p:sp>
          <p:nvSpPr>
            <p:cNvPr id="56" name="Google Shape;1735;p47">
              <a:extLst>
                <a:ext uri="{FF2B5EF4-FFF2-40B4-BE49-F238E27FC236}">
                  <a16:creationId xmlns:a16="http://schemas.microsoft.com/office/drawing/2014/main" id="{9BA40367-2B63-6B4F-8EBC-C165437D9669}"/>
                </a:ext>
              </a:extLst>
            </p:cNvPr>
            <p:cNvSpPr/>
            <p:nvPr/>
          </p:nvSpPr>
          <p:spPr>
            <a:xfrm>
              <a:off x="1037529" y="1544181"/>
              <a:ext cx="1048926" cy="1048926"/>
            </a:xfrm>
            <a:custGeom>
              <a:avLst/>
              <a:gdLst/>
              <a:ahLst/>
              <a:cxnLst/>
              <a:rect l="l" t="t" r="r" b="b"/>
              <a:pathLst>
                <a:path w="20424" h="20424" extrusionOk="0">
                  <a:moveTo>
                    <a:pt x="10210" y="1"/>
                  </a:moveTo>
                  <a:cubicBezTo>
                    <a:pt x="4570" y="1"/>
                    <a:pt x="1" y="4573"/>
                    <a:pt x="1" y="10214"/>
                  </a:cubicBezTo>
                  <a:cubicBezTo>
                    <a:pt x="1" y="15851"/>
                    <a:pt x="4570" y="20424"/>
                    <a:pt x="10210" y="20424"/>
                  </a:cubicBezTo>
                  <a:cubicBezTo>
                    <a:pt x="15851" y="20424"/>
                    <a:pt x="20424" y="15851"/>
                    <a:pt x="20424" y="10214"/>
                  </a:cubicBezTo>
                  <a:cubicBezTo>
                    <a:pt x="20424" y="4573"/>
                    <a:pt x="15851" y="1"/>
                    <a:pt x="1021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57" name="Google Shape;1739;p47">
              <a:extLst>
                <a:ext uri="{FF2B5EF4-FFF2-40B4-BE49-F238E27FC236}">
                  <a16:creationId xmlns:a16="http://schemas.microsoft.com/office/drawing/2014/main" id="{40FD96B4-A221-CA44-B7BB-81C901F44D29}"/>
                </a:ext>
              </a:extLst>
            </p:cNvPr>
            <p:cNvSpPr/>
            <p:nvPr/>
          </p:nvSpPr>
          <p:spPr>
            <a:xfrm>
              <a:off x="1122341" y="1629006"/>
              <a:ext cx="879300" cy="8793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sp>
          <p:nvSpPr>
            <p:cNvPr id="58" name="Google Shape;1743;p47">
              <a:extLst>
                <a:ext uri="{FF2B5EF4-FFF2-40B4-BE49-F238E27FC236}">
                  <a16:creationId xmlns:a16="http://schemas.microsoft.com/office/drawing/2014/main" id="{91E5D0BD-684E-EC4A-9CD2-1433B64C80BE}"/>
                </a:ext>
              </a:extLst>
            </p:cNvPr>
            <p:cNvSpPr/>
            <p:nvPr/>
          </p:nvSpPr>
          <p:spPr>
            <a:xfrm>
              <a:off x="1207215" y="1689605"/>
              <a:ext cx="709555" cy="733929"/>
            </a:xfrm>
            <a:prstGeom prst="blockArc">
              <a:avLst>
                <a:gd name="adj1" fmla="val 10800000"/>
                <a:gd name="adj2" fmla="val 17351077"/>
                <a:gd name="adj3" fmla="val 14609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cxnSp>
          <p:nvCxnSpPr>
            <p:cNvPr id="59" name="Google Shape;1747;p47">
              <a:extLst>
                <a:ext uri="{FF2B5EF4-FFF2-40B4-BE49-F238E27FC236}">
                  <a16:creationId xmlns:a16="http://schemas.microsoft.com/office/drawing/2014/main" id="{DACAA0FE-B52E-EF4C-B2A3-585B4C3B4B21}"/>
                </a:ext>
              </a:extLst>
            </p:cNvPr>
            <p:cNvCxnSpPr>
              <a:cxnSpLocks/>
            </p:cNvCxnSpPr>
            <p:nvPr/>
          </p:nvCxnSpPr>
          <p:spPr>
            <a:xfrm>
              <a:off x="1552754" y="2553767"/>
              <a:ext cx="0" cy="2982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19B89FAE-3126-284F-B891-F39CDE93208E}"/>
              </a:ext>
            </a:extLst>
          </p:cNvPr>
          <p:cNvGrpSpPr/>
          <p:nvPr/>
        </p:nvGrpSpPr>
        <p:grpSpPr>
          <a:xfrm rot="16200000">
            <a:off x="1117105" y="4830002"/>
            <a:ext cx="842303" cy="1106985"/>
            <a:chOff x="1037529" y="1544181"/>
            <a:chExt cx="1048926" cy="1315762"/>
          </a:xfrm>
        </p:grpSpPr>
        <p:sp>
          <p:nvSpPr>
            <p:cNvPr id="61" name="Google Shape;1735;p47">
              <a:extLst>
                <a:ext uri="{FF2B5EF4-FFF2-40B4-BE49-F238E27FC236}">
                  <a16:creationId xmlns:a16="http://schemas.microsoft.com/office/drawing/2014/main" id="{62911E59-DA70-464A-A633-D1E52D4AACBD}"/>
                </a:ext>
              </a:extLst>
            </p:cNvPr>
            <p:cNvSpPr/>
            <p:nvPr/>
          </p:nvSpPr>
          <p:spPr>
            <a:xfrm>
              <a:off x="1037529" y="1544181"/>
              <a:ext cx="1048926" cy="1048926"/>
            </a:xfrm>
            <a:custGeom>
              <a:avLst/>
              <a:gdLst/>
              <a:ahLst/>
              <a:cxnLst/>
              <a:rect l="l" t="t" r="r" b="b"/>
              <a:pathLst>
                <a:path w="20424" h="20424" extrusionOk="0">
                  <a:moveTo>
                    <a:pt x="10210" y="1"/>
                  </a:moveTo>
                  <a:cubicBezTo>
                    <a:pt x="4570" y="1"/>
                    <a:pt x="1" y="4573"/>
                    <a:pt x="1" y="10214"/>
                  </a:cubicBezTo>
                  <a:cubicBezTo>
                    <a:pt x="1" y="15851"/>
                    <a:pt x="4570" y="20424"/>
                    <a:pt x="10210" y="20424"/>
                  </a:cubicBezTo>
                  <a:cubicBezTo>
                    <a:pt x="15851" y="20424"/>
                    <a:pt x="20424" y="15851"/>
                    <a:pt x="20424" y="10214"/>
                  </a:cubicBezTo>
                  <a:cubicBezTo>
                    <a:pt x="20424" y="4573"/>
                    <a:pt x="15851" y="1"/>
                    <a:pt x="1021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sp>
          <p:nvSpPr>
            <p:cNvPr id="62" name="Google Shape;1739;p47">
              <a:extLst>
                <a:ext uri="{FF2B5EF4-FFF2-40B4-BE49-F238E27FC236}">
                  <a16:creationId xmlns:a16="http://schemas.microsoft.com/office/drawing/2014/main" id="{CC93A9A1-1134-DB4D-90E1-C5B4412CED48}"/>
                </a:ext>
              </a:extLst>
            </p:cNvPr>
            <p:cNvSpPr/>
            <p:nvPr/>
          </p:nvSpPr>
          <p:spPr>
            <a:xfrm>
              <a:off x="1122341" y="1629006"/>
              <a:ext cx="879300" cy="87930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63" name="Google Shape;1743;p47">
              <a:extLst>
                <a:ext uri="{FF2B5EF4-FFF2-40B4-BE49-F238E27FC236}">
                  <a16:creationId xmlns:a16="http://schemas.microsoft.com/office/drawing/2014/main" id="{38044C0D-6E75-BC4D-9D1C-DAEEA5FA7E2C}"/>
                </a:ext>
              </a:extLst>
            </p:cNvPr>
            <p:cNvSpPr/>
            <p:nvPr/>
          </p:nvSpPr>
          <p:spPr>
            <a:xfrm>
              <a:off x="1207215" y="1689605"/>
              <a:ext cx="709555" cy="733929"/>
            </a:xfrm>
            <a:prstGeom prst="blockArc">
              <a:avLst>
                <a:gd name="adj1" fmla="val 10800000"/>
                <a:gd name="adj2" fmla="val 16849889"/>
                <a:gd name="adj3" fmla="val 14142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799" dirty="0"/>
            </a:p>
          </p:txBody>
        </p:sp>
        <p:cxnSp>
          <p:nvCxnSpPr>
            <p:cNvPr id="64" name="Google Shape;1747;p47">
              <a:extLst>
                <a:ext uri="{FF2B5EF4-FFF2-40B4-BE49-F238E27FC236}">
                  <a16:creationId xmlns:a16="http://schemas.microsoft.com/office/drawing/2014/main" id="{E2B25F01-1D6F-1547-BDF0-8B5A52C987B1}"/>
                </a:ext>
              </a:extLst>
            </p:cNvPr>
            <p:cNvCxnSpPr>
              <a:cxnSpLocks/>
            </p:cNvCxnSpPr>
            <p:nvPr/>
          </p:nvCxnSpPr>
          <p:spPr>
            <a:xfrm>
              <a:off x="1545644" y="2561743"/>
              <a:ext cx="0" cy="2982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15" name="Rectangle 124">
            <a:extLst>
              <a:ext uri="{FF2B5EF4-FFF2-40B4-BE49-F238E27FC236}">
                <a16:creationId xmlns:a16="http://schemas.microsoft.com/office/drawing/2014/main" id="{EE51B3EF-0D2C-D742-8120-A02AB32CA584}"/>
              </a:ext>
            </a:extLst>
          </p:cNvPr>
          <p:cNvSpPr/>
          <p:nvPr/>
        </p:nvSpPr>
        <p:spPr>
          <a:xfrm>
            <a:off x="1152237" y="3312525"/>
            <a:ext cx="597187" cy="399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13018"/>
            <a:r>
              <a:rPr lang="en-US" sz="1999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37%</a:t>
            </a:r>
          </a:p>
        </p:txBody>
      </p:sp>
      <p:sp>
        <p:nvSpPr>
          <p:cNvPr id="116" name="Rectangle 124">
            <a:extLst>
              <a:ext uri="{FF2B5EF4-FFF2-40B4-BE49-F238E27FC236}">
                <a16:creationId xmlns:a16="http://schemas.microsoft.com/office/drawing/2014/main" id="{CDDB6144-43A7-D644-951A-A510C6CD3C75}"/>
              </a:ext>
            </a:extLst>
          </p:cNvPr>
          <p:cNvSpPr/>
          <p:nvPr/>
        </p:nvSpPr>
        <p:spPr>
          <a:xfrm>
            <a:off x="1173013" y="4243880"/>
            <a:ext cx="634945" cy="399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13018"/>
            <a:r>
              <a:rPr lang="en-US" sz="1999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33%</a:t>
            </a:r>
          </a:p>
        </p:txBody>
      </p:sp>
      <p:sp>
        <p:nvSpPr>
          <p:cNvPr id="117" name="Rectangle 124">
            <a:extLst>
              <a:ext uri="{FF2B5EF4-FFF2-40B4-BE49-F238E27FC236}">
                <a16:creationId xmlns:a16="http://schemas.microsoft.com/office/drawing/2014/main" id="{9405145F-686C-3342-8388-863CCAA9915B}"/>
              </a:ext>
            </a:extLst>
          </p:cNvPr>
          <p:cNvSpPr/>
          <p:nvPr/>
        </p:nvSpPr>
        <p:spPr>
          <a:xfrm>
            <a:off x="1124147" y="5172046"/>
            <a:ext cx="636547" cy="399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13018"/>
            <a:r>
              <a:rPr lang="en-US" sz="1999" b="1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54424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0EF65E3-D747-1F45-878A-920E8EF01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0981" y="657866"/>
            <a:ext cx="3927003" cy="1200329"/>
          </a:xfrm>
        </p:spPr>
        <p:txBody>
          <a:bodyPr>
            <a:noAutofit/>
          </a:bodyPr>
          <a:lstStyle/>
          <a:p>
            <a:r>
              <a:rPr lang="it-IT" sz="3200" dirty="0"/>
              <a:t>IeFP: un sistema frammentato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B887FF-6AA2-1745-8C59-D90024C46239}"/>
              </a:ext>
            </a:extLst>
          </p:cNvPr>
          <p:cNvPicPr/>
          <p:nvPr/>
        </p:nvPicPr>
        <p:blipFill rotWithShape="1">
          <a:blip r:embed="rId2"/>
          <a:srcRect l="21744" t="4677" r="17035" b="13741"/>
          <a:stretch/>
        </p:blipFill>
        <p:spPr>
          <a:xfrm>
            <a:off x="5716475" y="657866"/>
            <a:ext cx="5138338" cy="5094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EAB562-0B01-CE42-A051-2EEC27BE65B8}"/>
              </a:ext>
            </a:extLst>
          </p:cNvPr>
          <p:cNvSpPr txBox="1"/>
          <p:nvPr/>
        </p:nvSpPr>
        <p:spPr>
          <a:xfrm>
            <a:off x="1700981" y="2420038"/>
            <a:ext cx="334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Rapporto tra iscritti all’ </a:t>
            </a:r>
            <a:r>
              <a:rPr lang="it-IT" sz="2400" i="1" dirty="0" err="1"/>
              <a:t>IeFP</a:t>
            </a:r>
            <a:r>
              <a:rPr lang="it-IT" sz="2400" i="1" dirty="0"/>
              <a:t> nei CFP sul totale degli iscritti del secondo ciclo di istruzione</a:t>
            </a:r>
          </a:p>
        </p:txBody>
      </p:sp>
    </p:spTree>
    <p:extLst>
      <p:ext uri="{BB962C8B-B14F-4D97-AF65-F5344CB8AC3E}">
        <p14:creationId xmlns:p14="http://schemas.microsoft.com/office/powerpoint/2010/main" val="334301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07BE20-36DB-2D45-9AC8-506B83025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81934" y="2477729"/>
            <a:ext cx="9228131" cy="351937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4D35D2-79F0-1341-804F-2B4010BDE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LA FILIERA DELL’ISTRUZIONE E FORMAZIONE PROFESSIONALE IN ITALIA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E3E0D6-22B9-B847-B7D4-7978318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373" y="744918"/>
            <a:ext cx="10656341" cy="569781"/>
          </a:xfrm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IFTS – Finanziamenti 2018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82EA45-6FA3-CB42-A269-B13427D2E1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7858" y="1413301"/>
            <a:ext cx="9979742" cy="1310233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 Le </a:t>
            </a:r>
            <a:r>
              <a:rPr lang="it-IT" sz="2400" b="1" dirty="0">
                <a:solidFill>
                  <a:schemeClr val="tx1"/>
                </a:solidFill>
              </a:rPr>
              <a:t>regioni che hanno stanziato fondi </a:t>
            </a:r>
            <a:r>
              <a:rPr lang="it-IT" sz="2400" dirty="0">
                <a:solidFill>
                  <a:schemeClr val="tx1"/>
                </a:solidFill>
              </a:rPr>
              <a:t>per i percorsi </a:t>
            </a:r>
            <a:r>
              <a:rPr lang="it-IT" sz="2400" b="1" u="sng" dirty="0">
                <a:solidFill>
                  <a:schemeClr val="tx1"/>
                </a:solidFill>
              </a:rPr>
              <a:t>IFTS</a:t>
            </a:r>
            <a:r>
              <a:rPr lang="it-IT" sz="2400" b="1" dirty="0">
                <a:solidFill>
                  <a:schemeClr val="tx1"/>
                </a:solidFill>
              </a:rPr>
              <a:t> sono state solamente 6 </a:t>
            </a:r>
            <a:r>
              <a:rPr lang="it-IT" sz="1800" dirty="0">
                <a:solidFill>
                  <a:schemeClr val="tx1"/>
                </a:solidFill>
              </a:rPr>
              <a:t>(fonte: CNOS-FAP e PTSCLAS, 2019).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6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41580-1DF3-814A-AA8C-C875EDEE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L’eterogeneità del sistema: </a:t>
            </a:r>
            <a:br>
              <a:rPr lang="it-IT" sz="4000" dirty="0"/>
            </a:br>
            <a:r>
              <a:rPr lang="it-IT" sz="4000" dirty="0"/>
              <a:t>Aspetti qualitativi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D1E03E-1863-4B4D-8659-60F732BD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90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Alcuni recenti studi comparativi ne hanno evidenziato i principali elementi </a:t>
            </a:r>
            <a:r>
              <a:rPr lang="it-IT" sz="2400" b="1" i="1" dirty="0">
                <a:solidFill>
                  <a:schemeClr val="tx1"/>
                </a:solidFill>
              </a:rPr>
              <a:t>in termini quantitativi e qualitativi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Da essi risulta che i sistemi territoriali di </a:t>
            </a:r>
            <a:r>
              <a:rPr lang="it-IT" sz="2400" dirty="0" err="1">
                <a:solidFill>
                  <a:schemeClr val="tx1"/>
                </a:solidFill>
              </a:rPr>
              <a:t>IeFP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AutoNum type="alphaLcParenR"/>
            </a:pPr>
            <a:r>
              <a:rPr lang="it-IT" sz="2400" dirty="0">
                <a:solidFill>
                  <a:schemeClr val="tx1"/>
                </a:solidFill>
              </a:rPr>
              <a:t>presentano una </a:t>
            </a:r>
            <a:r>
              <a:rPr lang="it-IT" sz="2400" b="1" dirty="0">
                <a:solidFill>
                  <a:schemeClr val="tx1"/>
                </a:solidFill>
              </a:rPr>
              <a:t>diffusa e consistente condizione di incoerenza rispetto ai principi unitari previsti dalle norme generali </a:t>
            </a:r>
            <a:r>
              <a:rPr lang="it-IT" sz="2400" dirty="0">
                <a:solidFill>
                  <a:schemeClr val="tx1"/>
                </a:solidFill>
              </a:rPr>
              <a:t>in materia di istruzione e formazione professionale. </a:t>
            </a:r>
          </a:p>
          <a:p>
            <a:pPr marL="457200" indent="-457200">
              <a:buAutoNum type="alphaLcParenR"/>
            </a:pPr>
            <a:r>
              <a:rPr lang="it-IT" sz="2400" dirty="0">
                <a:solidFill>
                  <a:schemeClr val="tx1"/>
                </a:solidFill>
              </a:rPr>
              <a:t>In alcuni casi, </a:t>
            </a:r>
            <a:r>
              <a:rPr lang="it-IT" sz="2400" b="1" dirty="0">
                <a:solidFill>
                  <a:schemeClr val="tx1"/>
                </a:solidFill>
              </a:rPr>
              <a:t>mancano ancora leggi regionali specifiche in materia di </a:t>
            </a:r>
            <a:r>
              <a:rPr lang="it-IT" sz="2400" b="1" dirty="0" err="1">
                <a:solidFill>
                  <a:schemeClr val="tx1"/>
                </a:solidFill>
              </a:rPr>
              <a:t>IeFP</a:t>
            </a:r>
            <a:r>
              <a:rPr lang="it-IT" sz="2400" dirty="0">
                <a:solidFill>
                  <a:schemeClr val="tx1"/>
                </a:solidFill>
              </a:rPr>
              <a:t>, (talora le normative regionali sono precedenti alla revisione costituzionale del 2001), con il conseguente ricorso a discipline di carattere amministrativo.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7067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DE17ED9-6FC2-E649-9582-C086404B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89201"/>
              </p:ext>
            </p:extLst>
          </p:nvPr>
        </p:nvGraphicFramePr>
        <p:xfrm>
          <a:off x="1274618" y="1178650"/>
          <a:ext cx="10098886" cy="4270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073">
                  <a:extLst>
                    <a:ext uri="{9D8B030D-6E8A-4147-A177-3AD203B41FA5}">
                      <a16:colId xmlns:a16="http://schemas.microsoft.com/office/drawing/2014/main" val="449253198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1556884676"/>
                    </a:ext>
                  </a:extLst>
                </a:gridCol>
                <a:gridCol w="360219">
                  <a:extLst>
                    <a:ext uri="{9D8B030D-6E8A-4147-A177-3AD203B41FA5}">
                      <a16:colId xmlns:a16="http://schemas.microsoft.com/office/drawing/2014/main" val="2493474804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882071725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1733705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6146284"/>
                    </a:ext>
                  </a:extLst>
                </a:gridCol>
                <a:gridCol w="429491">
                  <a:extLst>
                    <a:ext uri="{9D8B030D-6E8A-4147-A177-3AD203B41FA5}">
                      <a16:colId xmlns:a16="http://schemas.microsoft.com/office/drawing/2014/main" val="1964763274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4033422357"/>
                    </a:ext>
                  </a:extLst>
                </a:gridCol>
                <a:gridCol w="360218">
                  <a:extLst>
                    <a:ext uri="{9D8B030D-6E8A-4147-A177-3AD203B41FA5}">
                      <a16:colId xmlns:a16="http://schemas.microsoft.com/office/drawing/2014/main" val="321260268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364726597"/>
                    </a:ext>
                  </a:extLst>
                </a:gridCol>
                <a:gridCol w="387927">
                  <a:extLst>
                    <a:ext uri="{9D8B030D-6E8A-4147-A177-3AD203B41FA5}">
                      <a16:colId xmlns:a16="http://schemas.microsoft.com/office/drawing/2014/main" val="1591074723"/>
                    </a:ext>
                  </a:extLst>
                </a:gridCol>
                <a:gridCol w="387928">
                  <a:extLst>
                    <a:ext uri="{9D8B030D-6E8A-4147-A177-3AD203B41FA5}">
                      <a16:colId xmlns:a16="http://schemas.microsoft.com/office/drawing/2014/main" val="3994198930"/>
                    </a:ext>
                  </a:extLst>
                </a:gridCol>
                <a:gridCol w="360218">
                  <a:extLst>
                    <a:ext uri="{9D8B030D-6E8A-4147-A177-3AD203B41FA5}">
                      <a16:colId xmlns:a16="http://schemas.microsoft.com/office/drawing/2014/main" val="345803124"/>
                    </a:ext>
                  </a:extLst>
                </a:gridCol>
                <a:gridCol w="374073">
                  <a:extLst>
                    <a:ext uri="{9D8B030D-6E8A-4147-A177-3AD203B41FA5}">
                      <a16:colId xmlns:a16="http://schemas.microsoft.com/office/drawing/2014/main" val="1769905636"/>
                    </a:ext>
                  </a:extLst>
                </a:gridCol>
                <a:gridCol w="360218">
                  <a:extLst>
                    <a:ext uri="{9D8B030D-6E8A-4147-A177-3AD203B41FA5}">
                      <a16:colId xmlns:a16="http://schemas.microsoft.com/office/drawing/2014/main" val="1598577777"/>
                    </a:ext>
                  </a:extLst>
                </a:gridCol>
                <a:gridCol w="374072">
                  <a:extLst>
                    <a:ext uri="{9D8B030D-6E8A-4147-A177-3AD203B41FA5}">
                      <a16:colId xmlns:a16="http://schemas.microsoft.com/office/drawing/2014/main" val="1642504248"/>
                    </a:ext>
                  </a:extLst>
                </a:gridCol>
                <a:gridCol w="387928">
                  <a:extLst>
                    <a:ext uri="{9D8B030D-6E8A-4147-A177-3AD203B41FA5}">
                      <a16:colId xmlns:a16="http://schemas.microsoft.com/office/drawing/2014/main" val="2253637583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695245324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4245129001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158583364"/>
                    </a:ext>
                  </a:extLst>
                </a:gridCol>
                <a:gridCol w="290945">
                  <a:extLst>
                    <a:ext uri="{9D8B030D-6E8A-4147-A177-3AD203B41FA5}">
                      <a16:colId xmlns:a16="http://schemas.microsoft.com/office/drawing/2014/main" val="4121799106"/>
                    </a:ext>
                  </a:extLst>
                </a:gridCol>
                <a:gridCol w="414559">
                  <a:extLst>
                    <a:ext uri="{9D8B030D-6E8A-4147-A177-3AD203B41FA5}">
                      <a16:colId xmlns:a16="http://schemas.microsoft.com/office/drawing/2014/main" val="2164527881"/>
                    </a:ext>
                  </a:extLst>
                </a:gridCol>
              </a:tblGrid>
              <a:tr h="29242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i="1" u="none" strike="noStrike" dirty="0">
                          <a:effectLst/>
                        </a:rPr>
                        <a:t> Regioni/Province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ABR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</a:t>
                      </a: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CAM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</a:t>
                      </a: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EMILIA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FVG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LAZIO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LIG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LOMB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MOL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PIEM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PUG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SARD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Sicilia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TOSC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UMB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VAL</a:t>
                      </a: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d'A.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VEN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BZ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+mn-lt"/>
                        </a:rPr>
                        <a:t>TN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18510"/>
                  </a:ext>
                </a:extLst>
              </a:tr>
              <a:tr h="5320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4.1: La presenza di due distinti sistemi: la </a:t>
                      </a:r>
                      <a:r>
                        <a:rPr lang="it-IT" sz="1400" b="1" u="none" strike="noStrike" dirty="0" err="1">
                          <a:effectLst/>
                        </a:rPr>
                        <a:t>IeFP</a:t>
                      </a:r>
                      <a:r>
                        <a:rPr lang="it-IT" sz="1400" b="1" u="none" strike="noStrike" dirty="0">
                          <a:effectLst/>
                        </a:rPr>
                        <a:t> e la IP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L-COR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L-MAN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L-INT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69358"/>
                  </a:ext>
                </a:extLst>
              </a:tr>
              <a:tr h="473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4.2: La </a:t>
                      </a:r>
                      <a:r>
                        <a:rPr lang="it-IT" sz="1400" b="1" u="none" strike="noStrike" dirty="0" err="1">
                          <a:effectLst/>
                        </a:rPr>
                        <a:t>pariordinazione</a:t>
                      </a:r>
                      <a:r>
                        <a:rPr lang="it-IT" sz="1400" b="1" u="none" strike="noStrike" dirty="0">
                          <a:effectLst/>
                        </a:rPr>
                        <a:t> tra la </a:t>
                      </a:r>
                      <a:r>
                        <a:rPr lang="it-IT" sz="1400" b="1" u="none" strike="noStrike" dirty="0" err="1">
                          <a:effectLst/>
                        </a:rPr>
                        <a:t>IeFP</a:t>
                      </a:r>
                      <a:r>
                        <a:rPr lang="it-IT" sz="1400" b="1" u="none" strike="noStrike" dirty="0">
                          <a:effectLst/>
                        </a:rPr>
                        <a:t> e la IP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1652"/>
                  </a:ext>
                </a:extLst>
              </a:tr>
              <a:tr h="70626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4.3: Il quinto anno della IP strutturato per l'acquisizione dei crediti per l'IFTS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P-INT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537811"/>
                  </a:ext>
                </a:extLst>
              </a:tr>
              <a:tr h="5320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4.4: La "Rete nazionale delle Scuole professionali"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L-MAN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L-MAN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P-OK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L-MAN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L-MAN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L-INT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643"/>
                  </a:ext>
                </a:extLst>
              </a:tr>
              <a:tr h="5320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4.5: Le regole sui passaggi tra la </a:t>
                      </a:r>
                      <a:r>
                        <a:rPr lang="it-IT" sz="1400" b="1" u="none" strike="noStrike" dirty="0" err="1">
                          <a:effectLst/>
                        </a:rPr>
                        <a:t>IeFP</a:t>
                      </a:r>
                      <a:r>
                        <a:rPr lang="it-IT" sz="1400" b="1" u="none" strike="noStrike" dirty="0">
                          <a:effectLst/>
                        </a:rPr>
                        <a:t> e la IP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L-COR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P-INT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32820"/>
                  </a:ext>
                </a:extLst>
              </a:tr>
              <a:tr h="70626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4.6: I titoli della </a:t>
                      </a:r>
                      <a:r>
                        <a:rPr lang="it-IT" sz="1400" b="1" u="none" strike="noStrike" dirty="0" err="1">
                          <a:effectLst/>
                        </a:rPr>
                        <a:t>IeFP</a:t>
                      </a:r>
                      <a:r>
                        <a:rPr lang="it-IT" sz="1400" b="1" u="none" strike="noStrike" dirty="0">
                          <a:effectLst/>
                        </a:rPr>
                        <a:t> e della IP correlati nel Repertorio nazionale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L-INT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L-OK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L-MAN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P-INT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L-MAN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L-INT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L-INT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9" marR="6259" marT="62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47070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5701E6-B43D-7147-A72D-78D1443A96FE}"/>
              </a:ext>
            </a:extLst>
          </p:cNvPr>
          <p:cNvSpPr txBox="1"/>
          <p:nvPr/>
        </p:nvSpPr>
        <p:spPr>
          <a:xfrm>
            <a:off x="1274618" y="367492"/>
            <a:ext cx="1009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 modelli territoriali rispetto alle "norme generali sull'istruzione" poste dal Decreto legislativo n. 61/2017 con riferimento alla </a:t>
            </a:r>
            <a:r>
              <a:rPr lang="it-IT" sz="2000" dirty="0" err="1"/>
              <a:t>IeFP</a:t>
            </a:r>
            <a:r>
              <a:rPr lang="it-IT" sz="2000" dirty="0"/>
              <a:t>: </a:t>
            </a:r>
            <a:r>
              <a:rPr lang="it-IT" sz="2000" u="none" strike="noStrike" dirty="0">
                <a:effectLst/>
              </a:rPr>
              <a:t>Norme generali sui sistemi di istruzione professionalizzante</a:t>
            </a:r>
            <a:r>
              <a:rPr lang="it-IT" sz="1050" u="none" strike="noStrike" dirty="0">
                <a:effectLst/>
              </a:rPr>
              <a:t> </a:t>
            </a:r>
            <a:endParaRPr lang="it-IT" sz="20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F0D8AC1-7B6E-D649-89FA-BE8590CFC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16926"/>
              </p:ext>
            </p:extLst>
          </p:nvPr>
        </p:nvGraphicFramePr>
        <p:xfrm>
          <a:off x="1274618" y="5641354"/>
          <a:ext cx="4003964" cy="796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964">
                  <a:extLst>
                    <a:ext uri="{9D8B030D-6E8A-4147-A177-3AD203B41FA5}">
                      <a16:colId xmlns:a16="http://schemas.microsoft.com/office/drawing/2014/main" val="1812329661"/>
                    </a:ext>
                  </a:extLst>
                </a:gridCol>
              </a:tblGrid>
              <a:tr h="14823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1" u="none" strike="noStrike" dirty="0">
                          <a:effectLst/>
                        </a:rPr>
                        <a:t>Legenda: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09184"/>
                  </a:ext>
                </a:extLst>
              </a:tr>
              <a:tr h="19750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L-OK: legislazione regionale coerente con la norma generale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41596"/>
                  </a:ext>
                </a:extLst>
              </a:tr>
              <a:tr h="17834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 dirty="0">
                          <a:effectLst/>
                        </a:rPr>
                        <a:t>L-INT: legislazione regionale da integrare rispetto alla norma generale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83488"/>
                  </a:ext>
                </a:extLst>
              </a:tr>
              <a:tr h="19750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dirty="0">
                          <a:effectLst/>
                        </a:rPr>
                        <a:t>L-COR: legislazione regionale da correggere rispetto alla norma generale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28468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845BDE7-D433-9444-884F-10DD88296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74239"/>
              </p:ext>
            </p:extLst>
          </p:nvPr>
        </p:nvGraphicFramePr>
        <p:xfrm>
          <a:off x="5398114" y="5655728"/>
          <a:ext cx="4003964" cy="781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964">
                  <a:extLst>
                    <a:ext uri="{9D8B030D-6E8A-4147-A177-3AD203B41FA5}">
                      <a16:colId xmlns:a16="http://schemas.microsoft.com/office/drawing/2014/main" val="3082879742"/>
                    </a:ext>
                  </a:extLst>
                </a:gridCol>
              </a:tblGrid>
              <a:tr h="195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L-MAN:  Legislazione regionale mancante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42094"/>
                  </a:ext>
                </a:extLst>
              </a:tr>
              <a:tr h="195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P-OK: Provvedimento regionale coerente con la norma generale</a:t>
                      </a:r>
                      <a:endParaRPr lang="it-IT" sz="10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60975"/>
                  </a:ext>
                </a:extLst>
              </a:tr>
              <a:tr h="195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P-INT: Provvedimento regionale da integrare rispetto alla norma generale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62167"/>
                  </a:ext>
                </a:extLst>
              </a:tr>
              <a:tr h="195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P-COR: Provvedimento regionale da correggere rispetto alla norma generale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287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55BBE4-30B9-C542-813D-6315FE9983B3}"/>
              </a:ext>
            </a:extLst>
          </p:cNvPr>
          <p:cNvSpPr txBox="1"/>
          <p:nvPr/>
        </p:nvSpPr>
        <p:spPr>
          <a:xfrm>
            <a:off x="9402078" y="5623973"/>
            <a:ext cx="182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effectLst/>
              </a:rPr>
              <a:t>(cfr. </a:t>
            </a:r>
            <a:r>
              <a:rPr lang="it-IT" sz="1200" dirty="0"/>
              <a:t>Salerno G.M., </a:t>
            </a:r>
            <a:r>
              <a:rPr lang="it-IT" sz="1200" i="1" dirty="0"/>
              <a:t>L’</a:t>
            </a:r>
            <a:r>
              <a:rPr lang="it-IT" sz="1200" i="1" dirty="0" err="1"/>
              <a:t>IeFP</a:t>
            </a:r>
            <a:r>
              <a:rPr lang="it-IT" sz="1200" i="1" dirty="0"/>
              <a:t> tra regionalismo e unitarietà. Una prima analisi</a:t>
            </a:r>
            <a:r>
              <a:rPr lang="it-IT" sz="1200" dirty="0"/>
              <a:t>, </a:t>
            </a:r>
            <a:r>
              <a:rPr lang="it-IT" sz="1200" dirty="0" err="1"/>
              <a:t>Rubbettino</a:t>
            </a:r>
            <a:r>
              <a:rPr lang="it-IT" sz="1200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203504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90BB1-5726-0447-94E7-F51750F8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r>
              <a:rPr lang="it-IT" sz="4000" dirty="0"/>
              <a:t>Alcune questioni aperte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6EC554-5F1E-8C48-9EE4-C8E32D16E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90255"/>
            <a:ext cx="10178322" cy="418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Ciò rende evidente la </a:t>
            </a:r>
            <a:r>
              <a:rPr lang="it-IT" sz="2400" b="1" dirty="0">
                <a:solidFill>
                  <a:schemeClr val="tx1"/>
                </a:solidFill>
              </a:rPr>
              <a:t>necessità di procedere ad interventi correttivi e integrativi della attuale legislazione regionale</a:t>
            </a:r>
            <a:r>
              <a:rPr lang="it-IT" sz="2400" dirty="0">
                <a:solidFill>
                  <a:schemeClr val="tx1"/>
                </a:solidFill>
              </a:rPr>
              <a:t>, ai fini di assicurare piena attuazione ai principi di unitarietà della </a:t>
            </a:r>
            <a:r>
              <a:rPr lang="it-IT" sz="2400" dirty="0" err="1">
                <a:solidFill>
                  <a:schemeClr val="tx1"/>
                </a:solidFill>
              </a:rPr>
              <a:t>IeFP</a:t>
            </a:r>
            <a:r>
              <a:rPr lang="it-IT" sz="2400" dirty="0">
                <a:solidFill>
                  <a:schemeClr val="tx1"/>
                </a:solidFill>
              </a:rPr>
              <a:t> sull'intero territorio nazionale. </a:t>
            </a:r>
          </a:p>
          <a:p>
            <a:pPr marL="0" indent="0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In termini più specifici, tale esigenza risulta essere una </a:t>
            </a:r>
            <a:r>
              <a:rPr lang="it-IT" sz="2400" b="1" dirty="0">
                <a:solidFill>
                  <a:schemeClr val="tx1"/>
                </a:solidFill>
              </a:rPr>
              <a:t>condizione essenziale per l’implementazione della </a:t>
            </a:r>
            <a:r>
              <a:rPr lang="it-IT" sz="2400" b="1" i="1" dirty="0">
                <a:solidFill>
                  <a:schemeClr val="tx1"/>
                </a:solidFill>
              </a:rPr>
              <a:t>Rete nazionale delle scuole professionali</a:t>
            </a:r>
            <a:r>
              <a:rPr lang="it-IT" sz="2400" dirty="0">
                <a:solidFill>
                  <a:schemeClr val="tx1"/>
                </a:solidFill>
              </a:rPr>
              <a:t>, il cui riferimento resta assente perfino nelle leggi regionali di più recente emanazione.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9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168C7-8B9F-AB4E-A378-35C8C457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02" y="1162940"/>
            <a:ext cx="4515598" cy="45321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it-IT" sz="4400" dirty="0">
                <a:solidFill>
                  <a:srgbClr val="2A1A00"/>
                </a:solidFill>
              </a:rPr>
              <a:t>La costituzione del </a:t>
            </a:r>
            <a:r>
              <a:rPr lang="it-IT" sz="4400" b="1" dirty="0">
                <a:solidFill>
                  <a:srgbClr val="2A1A00"/>
                </a:solidFill>
              </a:rPr>
              <a:t>GRUPPO DI LAVORO INTER-ISTITUZIONALE</a:t>
            </a:r>
            <a:endParaRPr lang="it-IT" sz="4400" dirty="0">
              <a:solidFill>
                <a:srgbClr val="2A1A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F43907-C023-A742-8AC1-CC17B609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845126"/>
            <a:ext cx="4680729" cy="5763491"/>
          </a:xfrm>
        </p:spPr>
        <p:txBody>
          <a:bodyPr anchor="ctr">
            <a:no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Il Gruppo di lavoro è stato costituito con decreto direttoriale del MI del </a:t>
            </a:r>
            <a:r>
              <a:rPr lang="it-IT" sz="2200" b="1" dirty="0">
                <a:solidFill>
                  <a:schemeClr val="tx1"/>
                </a:solidFill>
              </a:rPr>
              <a:t>23.11.2020</a:t>
            </a:r>
            <a:r>
              <a:rPr lang="it-IT" sz="2200" dirty="0">
                <a:solidFill>
                  <a:schemeClr val="tx1"/>
                </a:solidFill>
              </a:rPr>
              <a:t>.</a:t>
            </a:r>
          </a:p>
          <a:p>
            <a:r>
              <a:rPr lang="it-IT" sz="2200" dirty="0">
                <a:solidFill>
                  <a:schemeClr val="tx1"/>
                </a:solidFill>
              </a:rPr>
              <a:t>Esso </a:t>
            </a:r>
            <a:r>
              <a:rPr lang="it-IT" sz="2200" b="1" dirty="0">
                <a:solidFill>
                  <a:schemeClr val="tx1"/>
                </a:solidFill>
              </a:rPr>
              <a:t>è composto da 10 membri </a:t>
            </a:r>
            <a:r>
              <a:rPr lang="it-IT" sz="2200" dirty="0">
                <a:solidFill>
                  <a:schemeClr val="tx1"/>
                </a:solidFill>
              </a:rPr>
              <a:t>funzionari ed esperti provenienti da MI, MLPS, </a:t>
            </a:r>
            <a:r>
              <a:rPr lang="it-IT" sz="2200" dirty="0" err="1">
                <a:solidFill>
                  <a:schemeClr val="tx1"/>
                </a:solidFill>
              </a:rPr>
              <a:t>Anpal</a:t>
            </a:r>
            <a:r>
              <a:rPr lang="it-IT" sz="2200" dirty="0">
                <a:solidFill>
                  <a:schemeClr val="tx1"/>
                </a:solidFill>
              </a:rPr>
              <a:t>, </a:t>
            </a:r>
            <a:r>
              <a:rPr lang="it-IT" sz="2200" dirty="0" err="1">
                <a:solidFill>
                  <a:schemeClr val="tx1"/>
                </a:solidFill>
              </a:rPr>
              <a:t>Inapp</a:t>
            </a:r>
            <a:r>
              <a:rPr lang="it-IT" sz="2200" dirty="0">
                <a:solidFill>
                  <a:schemeClr val="tx1"/>
                </a:solidFill>
              </a:rPr>
              <a:t>, nonché 2 dirigenti di istituti professionali.</a:t>
            </a:r>
          </a:p>
          <a:p>
            <a:r>
              <a:rPr lang="it-IT" sz="2200" dirty="0">
                <a:solidFill>
                  <a:schemeClr val="tx1"/>
                </a:solidFill>
              </a:rPr>
              <a:t>Il suo scopo è quello di procedere alla  “</a:t>
            </a:r>
            <a:r>
              <a:rPr lang="it-IT" sz="2200" b="1" i="1" dirty="0">
                <a:solidFill>
                  <a:schemeClr val="tx1"/>
                </a:solidFill>
              </a:rPr>
              <a:t>definizione dei criteri e delle modalità per l’organizzazione e il funzionamento della Rete </a:t>
            </a:r>
            <a:r>
              <a:rPr lang="it-IT" sz="2200" dirty="0">
                <a:solidFill>
                  <a:schemeClr val="tx1"/>
                </a:solidFill>
              </a:rPr>
              <a:t>nazionale delle scuole professionali” (ai sensi dell’art.7, commi 3 e 4, del </a:t>
            </a:r>
            <a:r>
              <a:rPr lang="it-IT" sz="2200" dirty="0" err="1">
                <a:solidFill>
                  <a:schemeClr val="tx1"/>
                </a:solidFill>
              </a:rPr>
              <a:t>Dlgs</a:t>
            </a:r>
            <a:r>
              <a:rPr lang="it-IT" sz="2200" dirty="0">
                <a:solidFill>
                  <a:schemeClr val="tx1"/>
                </a:solidFill>
              </a:rPr>
              <a:t> 61/2017). </a:t>
            </a:r>
          </a:p>
          <a:p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9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1A97B-AF3E-1648-9F52-27ECF0F5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5361"/>
          </a:xfrm>
        </p:spPr>
        <p:txBody>
          <a:bodyPr>
            <a:normAutofit/>
          </a:bodyPr>
          <a:lstStyle/>
          <a:p>
            <a:r>
              <a:rPr lang="it-IT" sz="4000" dirty="0"/>
              <a:t>Primi orientamenti emersi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A1F118-5DDF-A24E-AAF7-6B5CBE1F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59528"/>
            <a:ext cx="10178322" cy="4114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Alla luce degli elementi sopra richiamati, sono stati finora proposti i seguenti criteri:</a:t>
            </a:r>
          </a:p>
          <a:p>
            <a:pPr lvl="0"/>
            <a:r>
              <a:rPr lang="it-IT" sz="2200" b="1" dirty="0">
                <a:solidFill>
                  <a:schemeClr val="tx1"/>
                </a:solidFill>
              </a:rPr>
              <a:t>la Rete dovrebbe privilegiare un’azione di regia sistemica, di impulso innovativo, di monitoraggio delle esperienze, di promozione delle eccellenze e delle buone pratiche</a:t>
            </a:r>
            <a:r>
              <a:rPr lang="it-IT" sz="2200" dirty="0">
                <a:solidFill>
                  <a:schemeClr val="tx1"/>
                </a:solidFill>
              </a:rPr>
              <a:t>, sia verso l’intera filiera formativa verticale (fino agli ITS), sia verso le catene di partnership (in particolare quelle del mondo del lavoro); in tale quadro risulta prezioso il ruolo di supporto che potrebbero assumere agenzie ed istituzioni quali ANPAL, INAPP e INDIRE;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la Rete dovrebbe assumere la veste di un organismo “sovraordinato” </a:t>
            </a:r>
            <a:r>
              <a:rPr lang="it-IT" sz="2200" dirty="0">
                <a:solidFill>
                  <a:schemeClr val="tx1"/>
                </a:solidFill>
              </a:rPr>
              <a:t>rispetto all’attuale segmentazione dell’offerta formativa, in modo da prevenire i rischi di autoreferenzialità e contenere le possibili derive conflittuali tra i due «sistemi»;</a:t>
            </a:r>
          </a:p>
          <a:p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41AA1-835E-DC41-BE35-EB3F55CA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3688"/>
          </a:xfrm>
        </p:spPr>
        <p:txBody>
          <a:bodyPr>
            <a:normAutofit/>
          </a:bodyPr>
          <a:lstStyle/>
          <a:p>
            <a:r>
              <a:rPr lang="it-IT" sz="4000" dirty="0"/>
              <a:t>Primi orientamenti emersi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266E6-E482-A14A-901B-5655D493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25783"/>
            <a:ext cx="10178322" cy="39538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it-IT" sz="2400" b="1" dirty="0">
                <a:solidFill>
                  <a:schemeClr val="tx1"/>
                </a:solidFill>
              </a:rPr>
              <a:t>la Rete dovrebbe darsi una forma efficace di </a:t>
            </a:r>
            <a:r>
              <a:rPr lang="it-IT" sz="2400" b="1" i="1" dirty="0" err="1">
                <a:solidFill>
                  <a:schemeClr val="tx1"/>
                </a:solidFill>
              </a:rPr>
              <a:t>governance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che assicuri un equilibrio tra i 5 soggetti principali coinvolti: il Ministero dell’istruzione, il Ministero del lavoro, le Regioni, gli Istituti professionali (attraverso le loro reti nazionali) e gli Enti di formazione professionale (attraverso le loro rappresentanze nazionali).  </a:t>
            </a:r>
          </a:p>
          <a:p>
            <a:pPr lvl="0"/>
            <a:endParaRPr lang="it-IT" sz="2400" dirty="0">
              <a:solidFill>
                <a:schemeClr val="tx1"/>
              </a:solidFill>
            </a:endParaRPr>
          </a:p>
          <a:p>
            <a:pPr lvl="0"/>
            <a:r>
              <a:rPr lang="it-IT" sz="2400" dirty="0">
                <a:solidFill>
                  <a:schemeClr val="tx1"/>
                </a:solidFill>
              </a:rPr>
              <a:t>A tal fine si pensa ad </a:t>
            </a:r>
            <a:r>
              <a:rPr lang="it-IT" sz="2400" b="1" dirty="0">
                <a:solidFill>
                  <a:schemeClr val="tx1"/>
                </a:solidFill>
              </a:rPr>
              <a:t>un’articolazione operativa ad almeno due livelli</a:t>
            </a:r>
            <a:r>
              <a:rPr lang="it-IT" sz="2400" dirty="0">
                <a:solidFill>
                  <a:schemeClr val="tx1"/>
                </a:solidFill>
              </a:rPr>
              <a:t>: uno nazionale e uno regionale e territoriale (anche </a:t>
            </a:r>
            <a:r>
              <a:rPr lang="it-IT" sz="2400" b="1" i="1" dirty="0">
                <a:solidFill>
                  <a:schemeClr val="tx1"/>
                </a:solidFill>
              </a:rPr>
              <a:t>valorizzando le attuali reti </a:t>
            </a:r>
            <a:r>
              <a:rPr lang="it-IT" sz="2400" dirty="0">
                <a:solidFill>
                  <a:schemeClr val="tx1"/>
                </a:solidFill>
              </a:rPr>
              <a:t>di istituti scolastici e formativi esistenti).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031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C84F8-AC0F-B741-8928-4B9E5864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9942"/>
          </a:xfrm>
        </p:spPr>
        <p:txBody>
          <a:bodyPr>
            <a:normAutofit fontScale="90000"/>
          </a:bodyPr>
          <a:lstStyle/>
          <a:p>
            <a:r>
              <a:rPr lang="it-IT" sz="4400" dirty="0"/>
              <a:t>La previsione normativa (1)</a:t>
            </a:r>
            <a:br>
              <a:rPr lang="it-IT" sz="4400" dirty="0"/>
            </a:br>
            <a:endParaRPr lang="it-IT" sz="4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8DC3A-DFA6-7240-95E3-23B2D701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5564"/>
            <a:ext cx="10178322" cy="44888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b="1" dirty="0">
                <a:solidFill>
                  <a:schemeClr val="tx1"/>
                </a:solidFill>
              </a:rPr>
              <a:t>- L’art. 7 del Decreto legislativo 61/2017 </a:t>
            </a:r>
            <a:r>
              <a:rPr lang="it-IT" sz="2300" dirty="0">
                <a:solidFill>
                  <a:schemeClr val="tx1"/>
                </a:solidFill>
              </a:rPr>
              <a:t>stabilisce che, per favorire il </a:t>
            </a:r>
            <a:r>
              <a:rPr lang="it-IT" sz="2300" b="1" i="1" dirty="0">
                <a:solidFill>
                  <a:schemeClr val="tx1"/>
                </a:solidFill>
              </a:rPr>
              <a:t>raccordo tra il sistema dell'istruzione professionale e il sistema di istruzione e formazione professionale</a:t>
            </a:r>
            <a:r>
              <a:rPr lang="it-IT" sz="2300" dirty="0">
                <a:solidFill>
                  <a:schemeClr val="tx1"/>
                </a:solidFill>
              </a:rPr>
              <a:t> … venga istituita «la «Rete nazionale delle scuole professionali» di cui fanno parte, nel rispetto della loro diversa identità e pari dignità, “</a:t>
            </a:r>
            <a:r>
              <a:rPr lang="it-IT" sz="2300" b="1" dirty="0">
                <a:solidFill>
                  <a:schemeClr val="tx1"/>
                </a:solidFill>
              </a:rPr>
              <a:t>le istituzioni scolastiche statali o paritarie che offrono percorsi di istruzione professionale e le istituzioni formative accreditate</a:t>
            </a:r>
            <a:r>
              <a:rPr lang="it-IT" sz="2300" dirty="0">
                <a:solidFill>
                  <a:schemeClr val="tx1"/>
                </a:solidFill>
              </a:rPr>
              <a:t> sulla base dei livelli essenziali delle prestazioni (LEP) “di cui al Capo III del decreto legislativo 17 ottobre 2005, n. 226”».</a:t>
            </a:r>
          </a:p>
          <a:p>
            <a:pPr marL="0" indent="0">
              <a:buNone/>
            </a:pPr>
            <a:r>
              <a:rPr lang="it-IT" sz="2300" dirty="0">
                <a:solidFill>
                  <a:schemeClr val="tx1"/>
                </a:solidFill>
              </a:rPr>
              <a:t>- L’istituzione della Rete deve essere formalizzata «con decreto del </a:t>
            </a:r>
            <a:r>
              <a:rPr lang="it-IT" sz="2300" b="1" dirty="0">
                <a:solidFill>
                  <a:schemeClr val="tx1"/>
                </a:solidFill>
              </a:rPr>
              <a:t>Ministro dell’istruzione</a:t>
            </a:r>
            <a:r>
              <a:rPr lang="it-IT" sz="2300" dirty="0">
                <a:solidFill>
                  <a:schemeClr val="tx1"/>
                </a:solidFill>
              </a:rPr>
              <a:t>, </a:t>
            </a:r>
            <a:r>
              <a:rPr lang="it-IT" sz="2300" b="1" dirty="0">
                <a:solidFill>
                  <a:schemeClr val="tx1"/>
                </a:solidFill>
              </a:rPr>
              <a:t>di concerto con il Ministro del lavoro e delle politiche sociali, previa intesa in sede di Conferenza unificata Stato Regioni</a:t>
            </a:r>
            <a:r>
              <a:rPr lang="it-IT" sz="2300" dirty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endParaRPr lang="it-IT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6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CE1D5-3D91-D942-93DD-BAB4A886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previsione normativa (2)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81F56A-FD4E-7C4C-9AFF-1D9AD55E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48691"/>
            <a:ext cx="10178322" cy="42309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La Rete ha lo scopo di: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>
                <a:solidFill>
                  <a:schemeClr val="tx1"/>
                </a:solidFill>
              </a:rPr>
              <a:t> “</a:t>
            </a:r>
            <a:r>
              <a:rPr lang="it-IT" sz="2400" b="1" i="1" dirty="0">
                <a:solidFill>
                  <a:schemeClr val="tx1"/>
                </a:solidFill>
              </a:rPr>
              <a:t>promuovere l'innovazione, il permanente raccordo con il mondo del lavoro, l'aggiornamento periodico degli indirizzi di studio</a:t>
            </a:r>
            <a:r>
              <a:rPr lang="it-IT" sz="2400" dirty="0">
                <a:solidFill>
                  <a:schemeClr val="tx1"/>
                </a:solidFill>
              </a:rPr>
              <a:t> e dei profili di uscita, 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>
                <a:solidFill>
                  <a:schemeClr val="tx1"/>
                </a:solidFill>
              </a:rPr>
              <a:t> “rafforzare gli </a:t>
            </a:r>
            <a:r>
              <a:rPr lang="it-IT" sz="2400" b="1" i="1" dirty="0">
                <a:solidFill>
                  <a:schemeClr val="tx1"/>
                </a:solidFill>
              </a:rPr>
              <a:t>interventi di supporto alla transizione dalla scuola al lavoro, diffondere e sostenere il sistema duale</a:t>
            </a:r>
            <a:r>
              <a:rPr lang="it-IT" sz="2400" dirty="0">
                <a:solidFill>
                  <a:schemeClr val="tx1"/>
                </a:solidFill>
              </a:rPr>
              <a:t> realizzato in alternanza scuola-lavoro e in apprendistato”</a:t>
            </a:r>
          </a:p>
          <a:p>
            <a:pPr marL="0" lv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La Rete </a:t>
            </a:r>
            <a:r>
              <a:rPr lang="it-IT" sz="2400" b="1" dirty="0">
                <a:solidFill>
                  <a:schemeClr val="tx1"/>
                </a:solidFill>
              </a:rPr>
              <a:t>deve raccordarsi con la «Rete nazionale dei servizi per le politiche del lavoro»</a:t>
            </a:r>
            <a:r>
              <a:rPr lang="it-IT" sz="2400" dirty="0">
                <a:solidFill>
                  <a:schemeClr val="tx1"/>
                </a:solidFill>
              </a:rPr>
              <a:t> di cui all'articolo 1, comma 2, del decreto legislativo 14 settembre 2015, n. 150. 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185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B6643-9DFB-6645-9B9F-6FAF75CE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>
            <a:normAutofit/>
          </a:bodyPr>
          <a:lstStyle/>
          <a:p>
            <a:r>
              <a:rPr lang="it-IT" sz="4000" dirty="0"/>
              <a:t>Punti di 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3ABE8-E728-A742-A31D-B3B1753D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0983"/>
            <a:ext cx="10178322" cy="425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La norma generale definisce:</a:t>
            </a:r>
          </a:p>
          <a:p>
            <a:pPr lvl="0"/>
            <a:endParaRPr lang="it-IT" sz="2400" b="1" dirty="0">
              <a:solidFill>
                <a:schemeClr val="tx1"/>
              </a:solidFill>
            </a:endParaRPr>
          </a:p>
          <a:p>
            <a:pPr lvl="0"/>
            <a:r>
              <a:rPr lang="it-IT" sz="2400" b="1" dirty="0">
                <a:solidFill>
                  <a:schemeClr val="tx1"/>
                </a:solidFill>
              </a:rPr>
              <a:t>i “confini” della Rete</a:t>
            </a:r>
            <a:r>
              <a:rPr lang="it-IT" sz="2400" dirty="0">
                <a:solidFill>
                  <a:schemeClr val="tx1"/>
                </a:solidFill>
              </a:rPr>
              <a:t>: essi sono dati dal </a:t>
            </a:r>
            <a:r>
              <a:rPr lang="it-IT" sz="2400" b="1" i="1" u="sng" dirty="0">
                <a:solidFill>
                  <a:schemeClr val="tx1"/>
                </a:solidFill>
              </a:rPr>
              <a:t>sistema della IP</a:t>
            </a:r>
            <a:r>
              <a:rPr lang="it-IT" sz="2400" b="1" i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(costituito dagli </a:t>
            </a:r>
            <a:r>
              <a:rPr lang="it-IT" sz="2400" b="1" i="1" dirty="0">
                <a:solidFill>
                  <a:schemeClr val="tx1"/>
                </a:solidFill>
              </a:rPr>
              <a:t>istituti professionali</a:t>
            </a:r>
            <a:r>
              <a:rPr lang="it-IT" sz="2400" dirty="0">
                <a:solidFill>
                  <a:schemeClr val="tx1"/>
                </a:solidFill>
              </a:rPr>
              <a:t>) che dovrà essere raccordato con </a:t>
            </a:r>
            <a:r>
              <a:rPr lang="it-IT" sz="2400" b="1" i="1" u="sng" dirty="0">
                <a:solidFill>
                  <a:schemeClr val="tx1"/>
                </a:solidFill>
              </a:rPr>
              <a:t>quello della </a:t>
            </a:r>
            <a:r>
              <a:rPr lang="it-IT" sz="2400" b="1" i="1" u="sng" dirty="0" err="1">
                <a:solidFill>
                  <a:schemeClr val="tx1"/>
                </a:solidFill>
              </a:rPr>
              <a:t>IeFP</a:t>
            </a:r>
            <a:r>
              <a:rPr lang="it-IT" sz="2400" b="1" i="1" u="sng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(costituito dalle </a:t>
            </a:r>
            <a:r>
              <a:rPr lang="it-IT" sz="2400" b="1" i="1" dirty="0">
                <a:solidFill>
                  <a:schemeClr val="tx1"/>
                </a:solidFill>
              </a:rPr>
              <a:t>istituzioni educative accreditate dalle Regioni </a:t>
            </a:r>
            <a:r>
              <a:rPr lang="it-IT" sz="2400" dirty="0">
                <a:solidFill>
                  <a:schemeClr val="tx1"/>
                </a:solidFill>
              </a:rPr>
              <a:t>che erogano percorsi di qualifica triennale, di diploma quadriennale e di IFTS); </a:t>
            </a:r>
          </a:p>
          <a:p>
            <a:pPr lvl="0"/>
            <a:endParaRPr lang="it-IT" sz="2400" b="1" dirty="0">
              <a:solidFill>
                <a:schemeClr val="tx1"/>
              </a:solidFill>
            </a:endParaRPr>
          </a:p>
          <a:p>
            <a:pPr lvl="0"/>
            <a:r>
              <a:rPr lang="it-IT" sz="2400" b="1" dirty="0">
                <a:solidFill>
                  <a:schemeClr val="tx1"/>
                </a:solidFill>
              </a:rPr>
              <a:t>i raccordi istituzionali ed organizzativi con altre reti di servizi</a:t>
            </a:r>
            <a:r>
              <a:rPr lang="it-IT" sz="2400" dirty="0">
                <a:solidFill>
                  <a:schemeClr val="tx1"/>
                </a:solidFill>
              </a:rPr>
              <a:t> (in primis con quelli delle </a:t>
            </a:r>
            <a:r>
              <a:rPr lang="it-IT" sz="2400" b="1" i="1" dirty="0">
                <a:solidFill>
                  <a:schemeClr val="tx1"/>
                </a:solidFill>
              </a:rPr>
              <a:t>politiche nazionali del lavoro</a:t>
            </a:r>
            <a:r>
              <a:rPr lang="it-IT" sz="2400" dirty="0">
                <a:solidFill>
                  <a:schemeClr val="tx1"/>
                </a:solidFill>
              </a:rPr>
              <a:t>).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8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86632-35FD-D34B-82C9-A5F6B645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Le condizioni di contesto e l’evoluzione in atto dei sistemi formativi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46E839-915F-114A-A971-1A40AF372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6"/>
            <a:ext cx="10178322" cy="43099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Rispetto a tali previsioni, tuttavia, non va dimenticato che la realtà dei sistemi regionali di </a:t>
            </a:r>
            <a:r>
              <a:rPr lang="it-IT" dirty="0" err="1">
                <a:solidFill>
                  <a:schemeClr val="tx1"/>
                </a:solidFill>
              </a:rPr>
              <a:t>IeFP</a:t>
            </a:r>
            <a:r>
              <a:rPr lang="it-IT" dirty="0">
                <a:solidFill>
                  <a:schemeClr val="tx1"/>
                </a:solidFill>
              </a:rPr>
              <a:t> resta ancora connotata da una </a:t>
            </a:r>
            <a:r>
              <a:rPr lang="it-IT" b="1" dirty="0">
                <a:solidFill>
                  <a:schemeClr val="tx1"/>
                </a:solidFill>
              </a:rPr>
              <a:t>forte eterogeneità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“filiera” della formazione professionale è molto complessa ed intricata sia in senso verticale che orizzontale. Se si vuole semplificare, </a:t>
            </a:r>
            <a:r>
              <a:rPr lang="it-IT" b="1" dirty="0">
                <a:solidFill>
                  <a:schemeClr val="tx1"/>
                </a:solidFill>
              </a:rPr>
              <a:t>si </a:t>
            </a:r>
            <a:r>
              <a:rPr lang="it-IT" b="1" dirty="0" err="1">
                <a:solidFill>
                  <a:schemeClr val="tx1"/>
                </a:solidFill>
              </a:rPr>
              <a:t>puo</a:t>
            </a:r>
            <a:r>
              <a:rPr lang="it-IT" b="1" dirty="0">
                <a:solidFill>
                  <a:schemeClr val="tx1"/>
                </a:solidFill>
              </a:rPr>
              <a:t>̀ distinguere la </a:t>
            </a:r>
            <a:r>
              <a:rPr lang="it-IT" b="1" u="sng" dirty="0">
                <a:solidFill>
                  <a:schemeClr val="tx1"/>
                </a:solidFill>
              </a:rPr>
              <a:t>formazione professionale </a:t>
            </a:r>
            <a:r>
              <a:rPr lang="it-IT" b="1" i="1" u="sng" dirty="0">
                <a:solidFill>
                  <a:schemeClr val="tx1"/>
                </a:solidFill>
              </a:rPr>
              <a:t>ordinamentale</a:t>
            </a:r>
            <a:r>
              <a:rPr lang="it-IT" dirty="0">
                <a:solidFill>
                  <a:schemeClr val="tx1"/>
                </a:solidFill>
              </a:rPr>
              <a:t> – quella </a:t>
            </a:r>
            <a:r>
              <a:rPr lang="it-IT" dirty="0" err="1">
                <a:solidFill>
                  <a:schemeClr val="tx1"/>
                </a:solidFill>
              </a:rPr>
              <a:t>cioe</a:t>
            </a:r>
            <a:r>
              <a:rPr lang="it-IT" dirty="0">
                <a:solidFill>
                  <a:schemeClr val="tx1"/>
                </a:solidFill>
              </a:rPr>
              <a:t>̀ che consiste in percorsi al cui termine è rilasciato un titolo di studio (qualifica professionale, diploma professionale, certificazione di specializzazione tecnica superiore, e diploma di tecnico superiore) – </a:t>
            </a:r>
            <a:r>
              <a:rPr lang="it-IT" b="1" dirty="0">
                <a:solidFill>
                  <a:schemeClr val="tx1"/>
                </a:solidFill>
              </a:rPr>
              <a:t>da quella </a:t>
            </a:r>
            <a:r>
              <a:rPr lang="it-IT" b="1" i="1" u="sng" dirty="0">
                <a:solidFill>
                  <a:schemeClr val="tx1"/>
                </a:solidFill>
              </a:rPr>
              <a:t>non ordinamentale</a:t>
            </a:r>
            <a:r>
              <a:rPr lang="it-IT" dirty="0">
                <a:solidFill>
                  <a:schemeClr val="tx1"/>
                </a:solidFill>
              </a:rPr>
              <a:t>, ovvero non rivolta al rilascio di titoli di studio (come ad esempio nel caso della formazione continua degli adulti).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</a:t>
            </a:r>
            <a:r>
              <a:rPr lang="it-IT" b="1" i="1" dirty="0">
                <a:solidFill>
                  <a:schemeClr val="tx1"/>
                </a:solidFill>
              </a:rPr>
              <a:t>formazione ordinamentale comprende i percorsi triennali e quadriennali della Istruzione e Formazione Professionale (</a:t>
            </a:r>
            <a:r>
              <a:rPr lang="it-IT" b="1" i="1" dirty="0" err="1">
                <a:solidFill>
                  <a:schemeClr val="tx1"/>
                </a:solidFill>
              </a:rPr>
              <a:t>IeFP</a:t>
            </a:r>
            <a:r>
              <a:rPr lang="it-IT" b="1" i="1" dirty="0">
                <a:solidFill>
                  <a:schemeClr val="tx1"/>
                </a:solidFill>
              </a:rPr>
              <a:t>), i percorsi annuali dell’Istruzione e Formazione Tecnica Superiore (IFTS) </a:t>
            </a:r>
            <a:r>
              <a:rPr lang="it-IT" dirty="0">
                <a:solidFill>
                  <a:schemeClr val="tx1"/>
                </a:solidFill>
              </a:rPr>
              <a:t>e i </a:t>
            </a:r>
            <a:r>
              <a:rPr lang="it-IT" b="1" i="1" dirty="0">
                <a:solidFill>
                  <a:schemeClr val="tx1"/>
                </a:solidFill>
              </a:rPr>
              <a:t>percorsi biennali o modulari per il reinserimento dei giovani </a:t>
            </a:r>
            <a:r>
              <a:rPr lang="it-IT" dirty="0">
                <a:solidFill>
                  <a:schemeClr val="tx1"/>
                </a:solidFill>
              </a:rPr>
              <a:t>in dispersione scolastica all’interno della </a:t>
            </a:r>
            <a:r>
              <a:rPr lang="it-IT" dirty="0" err="1">
                <a:solidFill>
                  <a:schemeClr val="tx1"/>
                </a:solidFill>
              </a:rPr>
              <a:t>IeFP</a:t>
            </a:r>
            <a:r>
              <a:rPr lang="it-IT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6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F11F02-2141-0B44-8EFC-E68FB992F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GLI «AVVISI» REGIONALI POLITICHE DELLA FORMAZIONE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87D16E-D762-D84B-8C1E-88A3E7200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TIPOLOGIA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1F36D78-0994-5541-B25C-23F78645DEBA}"/>
              </a:ext>
            </a:extLst>
          </p:cNvPr>
          <p:cNvGrpSpPr/>
          <p:nvPr/>
        </p:nvGrpSpPr>
        <p:grpSpPr>
          <a:xfrm rot="21216474">
            <a:off x="812728" y="513861"/>
            <a:ext cx="10835159" cy="5754970"/>
            <a:chOff x="808079" y="534506"/>
            <a:chExt cx="10837981" cy="5756469"/>
          </a:xfrm>
        </p:grpSpPr>
        <p:sp>
          <p:nvSpPr>
            <p:cNvPr id="151" name="Torta 150">
              <a:extLst>
                <a:ext uri="{FF2B5EF4-FFF2-40B4-BE49-F238E27FC236}">
                  <a16:creationId xmlns:a16="http://schemas.microsoft.com/office/drawing/2014/main" id="{5C38F2CC-6E47-E745-AB3B-3ECE4AA40081}"/>
                </a:ext>
              </a:extLst>
            </p:cNvPr>
            <p:cNvSpPr/>
            <p:nvPr/>
          </p:nvSpPr>
          <p:spPr>
            <a:xfrm rot="8362162">
              <a:off x="3501869" y="584926"/>
              <a:ext cx="5311428" cy="5513173"/>
            </a:xfrm>
            <a:prstGeom prst="pie">
              <a:avLst>
                <a:gd name="adj1" fmla="val 12514094"/>
                <a:gd name="adj2" fmla="val 13159065"/>
              </a:avLst>
            </a:prstGeom>
            <a:solidFill>
              <a:srgbClr val="5891B6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799">
                <a:solidFill>
                  <a:schemeClr val="tx1"/>
                </a:solidFill>
              </a:endParaRP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A4EB9293-0107-0E4F-8D37-598A34589A5D}"/>
                </a:ext>
              </a:extLst>
            </p:cNvPr>
            <p:cNvGrpSpPr/>
            <p:nvPr/>
          </p:nvGrpSpPr>
          <p:grpSpPr>
            <a:xfrm>
              <a:off x="808079" y="534506"/>
              <a:ext cx="10837981" cy="5756469"/>
              <a:chOff x="808079" y="534506"/>
              <a:chExt cx="10837981" cy="5756469"/>
            </a:xfrm>
          </p:grpSpPr>
          <p:sp>
            <p:nvSpPr>
              <p:cNvPr id="150" name="Torta 149">
                <a:extLst>
                  <a:ext uri="{FF2B5EF4-FFF2-40B4-BE49-F238E27FC236}">
                    <a16:creationId xmlns:a16="http://schemas.microsoft.com/office/drawing/2014/main" id="{0EF68C4C-11D3-8243-ACCA-30CE3DD8C077}"/>
                  </a:ext>
                </a:extLst>
              </p:cNvPr>
              <p:cNvSpPr/>
              <p:nvPr/>
            </p:nvSpPr>
            <p:spPr>
              <a:xfrm rot="7755165">
                <a:off x="3373447" y="606693"/>
                <a:ext cx="5440287" cy="5469639"/>
              </a:xfrm>
              <a:prstGeom prst="pie">
                <a:avLst>
                  <a:gd name="adj1" fmla="val 12215730"/>
                  <a:gd name="adj2" fmla="val 13091608"/>
                </a:avLst>
              </a:prstGeom>
              <a:solidFill>
                <a:srgbClr val="4090BE"/>
              </a:solidFill>
              <a:ln w="762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799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2685C978-8167-2C4B-961D-F4E5FDA15169}"/>
                  </a:ext>
                </a:extLst>
              </p:cNvPr>
              <p:cNvGrpSpPr/>
              <p:nvPr/>
            </p:nvGrpSpPr>
            <p:grpSpPr>
              <a:xfrm>
                <a:off x="808079" y="534506"/>
                <a:ext cx="10837981" cy="5756469"/>
                <a:chOff x="808079" y="534506"/>
                <a:chExt cx="10837981" cy="5756469"/>
              </a:xfrm>
            </p:grpSpPr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55D3661E-B893-2745-AA96-939E19D7D2F6}"/>
                    </a:ext>
                  </a:extLst>
                </p:cNvPr>
                <p:cNvSpPr txBox="1"/>
                <p:nvPr/>
              </p:nvSpPr>
              <p:spPr>
                <a:xfrm rot="383526">
                  <a:off x="974384" y="2355710"/>
                  <a:ext cx="16479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IFTS </a:t>
                  </a:r>
                </a:p>
                <a:p>
                  <a:pPr algn="ctr"/>
                  <a:r>
                    <a:rPr lang="it-IT" sz="1200" b="1" dirty="0"/>
                    <a:t>€ 22.408.645,00 </a:t>
                  </a:r>
                </a:p>
              </p:txBody>
            </p:sp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7B6D8848-C9FF-8649-801A-0145A83ECA1A}"/>
                    </a:ext>
                  </a:extLst>
                </p:cNvPr>
                <p:cNvSpPr txBox="1"/>
                <p:nvPr/>
              </p:nvSpPr>
              <p:spPr>
                <a:xfrm rot="383526">
                  <a:off x="808079" y="4689762"/>
                  <a:ext cx="16479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IeFP</a:t>
                  </a:r>
                </a:p>
                <a:p>
                  <a:pPr algn="ctr"/>
                  <a:r>
                    <a:rPr lang="it-IT" sz="1200" b="1" dirty="0"/>
                    <a:t> € 746.859.380,82 </a:t>
                  </a:r>
                </a:p>
              </p:txBody>
            </p:sp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184390DC-EB42-354A-A48F-C065D7A585DC}"/>
                    </a:ext>
                  </a:extLst>
                </p:cNvPr>
                <p:cNvSpPr txBox="1"/>
                <p:nvPr/>
              </p:nvSpPr>
              <p:spPr>
                <a:xfrm rot="383526">
                  <a:off x="1541951" y="1219921"/>
                  <a:ext cx="16479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ITS</a:t>
                  </a:r>
                </a:p>
                <a:p>
                  <a:pPr algn="ctr"/>
                  <a:r>
                    <a:rPr lang="it-IT" sz="1200" b="1" dirty="0"/>
                    <a:t>€ 60.858.465,24 </a:t>
                  </a:r>
                </a:p>
              </p:txBody>
            </p:sp>
            <p:sp>
              <p:nvSpPr>
                <p:cNvPr id="168" name="CasellaDiTesto 167">
                  <a:extLst>
                    <a:ext uri="{FF2B5EF4-FFF2-40B4-BE49-F238E27FC236}">
                      <a16:creationId xmlns:a16="http://schemas.microsoft.com/office/drawing/2014/main" id="{778C5967-E033-E647-9E76-C1A0F3CF0411}"/>
                    </a:ext>
                  </a:extLst>
                </p:cNvPr>
                <p:cNvSpPr txBox="1"/>
                <p:nvPr/>
              </p:nvSpPr>
              <p:spPr>
                <a:xfrm rot="383526">
                  <a:off x="9586423" y="1785260"/>
                  <a:ext cx="16479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FORMAZIONE CONTINUA</a:t>
                  </a:r>
                </a:p>
                <a:p>
                  <a:pPr algn="ctr"/>
                  <a:r>
                    <a:rPr lang="it-IT" sz="1200" b="1" dirty="0"/>
                    <a:t>€ 67.464.408,07</a:t>
                  </a:r>
                </a:p>
              </p:txBody>
            </p:sp>
            <p:sp>
              <p:nvSpPr>
                <p:cNvPr id="169" name="CasellaDiTesto 168">
                  <a:extLst>
                    <a:ext uri="{FF2B5EF4-FFF2-40B4-BE49-F238E27FC236}">
                      <a16:creationId xmlns:a16="http://schemas.microsoft.com/office/drawing/2014/main" id="{F03FF188-164F-1146-A767-D0A57CA74C2E}"/>
                    </a:ext>
                  </a:extLst>
                </p:cNvPr>
                <p:cNvSpPr txBox="1"/>
                <p:nvPr/>
              </p:nvSpPr>
              <p:spPr>
                <a:xfrm rot="383526">
                  <a:off x="9494484" y="975253"/>
                  <a:ext cx="164799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FORMAZIONE PERMANENTE</a:t>
                  </a:r>
                </a:p>
                <a:p>
                  <a:pPr algn="ctr"/>
                  <a:r>
                    <a:rPr lang="it-IT" sz="1200" b="1" dirty="0"/>
                    <a:t>€ 263.066.032,00</a:t>
                  </a:r>
                </a:p>
              </p:txBody>
            </p:sp>
            <p:sp>
              <p:nvSpPr>
                <p:cNvPr id="170" name="CasellaDiTesto 169">
                  <a:extLst>
                    <a:ext uri="{FF2B5EF4-FFF2-40B4-BE49-F238E27FC236}">
                      <a16:creationId xmlns:a16="http://schemas.microsoft.com/office/drawing/2014/main" id="{F1C854D0-8ACD-484D-8135-72D0B22F48E7}"/>
                    </a:ext>
                  </a:extLst>
                </p:cNvPr>
                <p:cNvSpPr txBox="1"/>
                <p:nvPr/>
              </p:nvSpPr>
              <p:spPr>
                <a:xfrm rot="383526">
                  <a:off x="9833105" y="2606503"/>
                  <a:ext cx="18129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FORMAZIONE DI SPECIALIZZAZIONE</a:t>
                  </a:r>
                </a:p>
                <a:p>
                  <a:pPr algn="ctr"/>
                  <a:r>
                    <a:rPr lang="it-IT" sz="1200" b="1" dirty="0"/>
                    <a:t>€ 22.575.868,00</a:t>
                  </a:r>
                </a:p>
              </p:txBody>
            </p:sp>
            <p:sp>
              <p:nvSpPr>
                <p:cNvPr id="171" name="CasellaDiTesto 170">
                  <a:extLst>
                    <a:ext uri="{FF2B5EF4-FFF2-40B4-BE49-F238E27FC236}">
                      <a16:creationId xmlns:a16="http://schemas.microsoft.com/office/drawing/2014/main" id="{CE689056-11CC-5643-A713-2E6EC6899500}"/>
                    </a:ext>
                  </a:extLst>
                </p:cNvPr>
                <p:cNvSpPr txBox="1"/>
                <p:nvPr/>
              </p:nvSpPr>
              <p:spPr>
                <a:xfrm rot="383526">
                  <a:off x="9594354" y="3702095"/>
                  <a:ext cx="18129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FORMAZIONE REGOLAMENTATA</a:t>
                  </a:r>
                </a:p>
                <a:p>
                  <a:pPr algn="ctr"/>
                  <a:r>
                    <a:rPr lang="it-IT" sz="1200" b="1" dirty="0"/>
                    <a:t>€ 8.489.600,00</a:t>
                  </a:r>
                </a:p>
              </p:txBody>
            </p:sp>
            <p:cxnSp>
              <p:nvCxnSpPr>
                <p:cNvPr id="194" name="Straight Connector 75">
                  <a:extLst>
                    <a:ext uri="{FF2B5EF4-FFF2-40B4-BE49-F238E27FC236}">
                      <a16:creationId xmlns:a16="http://schemas.microsoft.com/office/drawing/2014/main" id="{308DA407-97A3-3945-97AD-4D030B7AB6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620105" y="1863951"/>
                  <a:ext cx="1149028" cy="52961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54" name="Torta 153">
                  <a:extLst>
                    <a:ext uri="{FF2B5EF4-FFF2-40B4-BE49-F238E27FC236}">
                      <a16:creationId xmlns:a16="http://schemas.microsoft.com/office/drawing/2014/main" id="{F24D3805-263D-2F44-AC27-31D2A683D94A}"/>
                    </a:ext>
                  </a:extLst>
                </p:cNvPr>
                <p:cNvSpPr/>
                <p:nvPr/>
              </p:nvSpPr>
              <p:spPr>
                <a:xfrm rot="10119694">
                  <a:off x="3544127" y="534506"/>
                  <a:ext cx="5320288" cy="5529729"/>
                </a:xfrm>
                <a:prstGeom prst="pie">
                  <a:avLst>
                    <a:gd name="adj1" fmla="val 11489346"/>
                    <a:gd name="adj2" fmla="val 12045047"/>
                  </a:avLst>
                </a:prstGeom>
                <a:solidFill>
                  <a:srgbClr val="98BCC6"/>
                </a:solidFill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7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Torta 148">
                  <a:extLst>
                    <a:ext uri="{FF2B5EF4-FFF2-40B4-BE49-F238E27FC236}">
                      <a16:creationId xmlns:a16="http://schemas.microsoft.com/office/drawing/2014/main" id="{A6EBE0D7-9FC3-434D-BF31-B6060C8E5E35}"/>
                    </a:ext>
                  </a:extLst>
                </p:cNvPr>
                <p:cNvSpPr/>
                <p:nvPr/>
              </p:nvSpPr>
              <p:spPr>
                <a:xfrm rot="4811002">
                  <a:off x="3533553" y="605413"/>
                  <a:ext cx="5086108" cy="5349067"/>
                </a:xfrm>
                <a:prstGeom prst="pie">
                  <a:avLst>
                    <a:gd name="adj1" fmla="val 11411885"/>
                    <a:gd name="adj2" fmla="val 15247153"/>
                  </a:avLst>
                </a:prstGeom>
                <a:solidFill>
                  <a:srgbClr val="2575BE"/>
                </a:solidFill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799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" name="Gruppo 17">
                  <a:extLst>
                    <a:ext uri="{FF2B5EF4-FFF2-40B4-BE49-F238E27FC236}">
                      <a16:creationId xmlns:a16="http://schemas.microsoft.com/office/drawing/2014/main" id="{D04CD37D-92A7-7B46-8A48-747AB3B07471}"/>
                    </a:ext>
                  </a:extLst>
                </p:cNvPr>
                <p:cNvGrpSpPr/>
                <p:nvPr/>
              </p:nvGrpSpPr>
              <p:grpSpPr>
                <a:xfrm>
                  <a:off x="3187064" y="700273"/>
                  <a:ext cx="5566765" cy="5554029"/>
                  <a:chOff x="3508582" y="1399036"/>
                  <a:chExt cx="4112791" cy="4226140"/>
                </a:xfrm>
              </p:grpSpPr>
              <p:sp>
                <p:nvSpPr>
                  <p:cNvPr id="16" name="Torta 15">
                    <a:extLst>
                      <a:ext uri="{FF2B5EF4-FFF2-40B4-BE49-F238E27FC236}">
                        <a16:creationId xmlns:a16="http://schemas.microsoft.com/office/drawing/2014/main" id="{B643EF92-B026-1B4B-86BD-7321DCE95DA3}"/>
                      </a:ext>
                    </a:extLst>
                  </p:cNvPr>
                  <p:cNvSpPr/>
                  <p:nvPr/>
                </p:nvSpPr>
                <p:spPr>
                  <a:xfrm rot="13675331">
                    <a:off x="3453517" y="1519115"/>
                    <a:ext cx="4226140" cy="3985981"/>
                  </a:xfrm>
                  <a:prstGeom prst="pie">
                    <a:avLst>
                      <a:gd name="adj1" fmla="val 11651708"/>
                      <a:gd name="adj2" fmla="val 20214526"/>
                    </a:avLst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76200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799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" name="Gruppo 16">
                    <a:extLst>
                      <a:ext uri="{FF2B5EF4-FFF2-40B4-BE49-F238E27FC236}">
                        <a16:creationId xmlns:a16="http://schemas.microsoft.com/office/drawing/2014/main" id="{F5D68734-4626-054C-A85A-AF7432299DCF}"/>
                      </a:ext>
                    </a:extLst>
                  </p:cNvPr>
                  <p:cNvGrpSpPr/>
                  <p:nvPr/>
                </p:nvGrpSpPr>
                <p:grpSpPr>
                  <a:xfrm>
                    <a:off x="3508582" y="1420314"/>
                    <a:ext cx="4112791" cy="4180894"/>
                    <a:chOff x="3508582" y="1420314"/>
                    <a:chExt cx="4112791" cy="4180894"/>
                  </a:xfrm>
                </p:grpSpPr>
                <p:sp>
                  <p:nvSpPr>
                    <p:cNvPr id="14" name="Torta 13">
                      <a:extLst>
                        <a:ext uri="{FF2B5EF4-FFF2-40B4-BE49-F238E27FC236}">
                          <a16:creationId xmlns:a16="http://schemas.microsoft.com/office/drawing/2014/main" id="{F9F4B770-EE2F-AF4D-9579-BC34AE014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3807" y="1420314"/>
                      <a:ext cx="4087566" cy="4180894"/>
                    </a:xfrm>
                    <a:prstGeom prst="pie">
                      <a:avLst>
                        <a:gd name="adj1" fmla="val 13482652"/>
                        <a:gd name="adj2" fmla="val 16237569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762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799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" name="Torta 14">
                      <a:extLst>
                        <a:ext uri="{FF2B5EF4-FFF2-40B4-BE49-F238E27FC236}">
                          <a16:creationId xmlns:a16="http://schemas.microsoft.com/office/drawing/2014/main" id="{255A9D22-B796-D04B-8FFB-8D6570F281EF}"/>
                        </a:ext>
                      </a:extLst>
                    </p:cNvPr>
                    <p:cNvSpPr/>
                    <p:nvPr/>
                  </p:nvSpPr>
                  <p:spPr>
                    <a:xfrm rot="17614480">
                      <a:off x="3533437" y="1466800"/>
                      <a:ext cx="4054554" cy="4104263"/>
                    </a:xfrm>
                    <a:prstGeom prst="pie">
                      <a:avLst>
                        <a:gd name="adj1" fmla="val 16331205"/>
                        <a:gd name="adj2" fmla="val 17466321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762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799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" name="Torta 10">
                      <a:extLst>
                        <a:ext uri="{FF2B5EF4-FFF2-40B4-BE49-F238E27FC236}">
                          <a16:creationId xmlns:a16="http://schemas.microsoft.com/office/drawing/2014/main" id="{6BF86FFD-15C3-A042-80DB-652736CD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3371" y="1969623"/>
                      <a:ext cx="2935671" cy="3044347"/>
                    </a:xfrm>
                    <a:prstGeom prst="pie">
                      <a:avLst>
                        <a:gd name="adj1" fmla="val 3854082"/>
                        <a:gd name="adj2" fmla="val 16146941"/>
                      </a:avLst>
                    </a:prstGeom>
                    <a:solidFill>
                      <a:schemeClr val="tx2"/>
                    </a:solidFill>
                    <a:ln w="762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799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" name="Torta 12">
                      <a:extLst>
                        <a:ext uri="{FF2B5EF4-FFF2-40B4-BE49-F238E27FC236}">
                          <a16:creationId xmlns:a16="http://schemas.microsoft.com/office/drawing/2014/main" id="{CF325F40-7051-E34B-A731-44A2F07CE96F}"/>
                        </a:ext>
                      </a:extLst>
                    </p:cNvPr>
                    <p:cNvSpPr/>
                    <p:nvPr/>
                  </p:nvSpPr>
                  <p:spPr>
                    <a:xfrm rot="18049602">
                      <a:off x="4256437" y="2062166"/>
                      <a:ext cx="2808312" cy="2894487"/>
                    </a:xfrm>
                    <a:prstGeom prst="pie">
                      <a:avLst>
                        <a:gd name="adj1" fmla="val 3849709"/>
                        <a:gd name="adj2" fmla="val 7439540"/>
                      </a:avLst>
                    </a:prstGeom>
                    <a:solidFill>
                      <a:srgbClr val="797BAA"/>
                    </a:solidFill>
                    <a:ln w="762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799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" name="Torta 11">
                      <a:extLst>
                        <a:ext uri="{FF2B5EF4-FFF2-40B4-BE49-F238E27FC236}">
                          <a16:creationId xmlns:a16="http://schemas.microsoft.com/office/drawing/2014/main" id="{D08344BB-3A47-7740-9020-5B9C0D2002D9}"/>
                        </a:ext>
                      </a:extLst>
                    </p:cNvPr>
                    <p:cNvSpPr/>
                    <p:nvPr/>
                  </p:nvSpPr>
                  <p:spPr>
                    <a:xfrm rot="12311071">
                      <a:off x="4213062" y="1977872"/>
                      <a:ext cx="2860728" cy="3035791"/>
                    </a:xfrm>
                    <a:prstGeom prst="pie">
                      <a:avLst>
                        <a:gd name="adj1" fmla="val 3903457"/>
                        <a:gd name="adj2" fmla="val 9622387"/>
                      </a:avLst>
                    </a:prstGeom>
                    <a:solidFill>
                      <a:schemeClr val="accent5"/>
                    </a:solidFill>
                    <a:ln w="762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sz="1799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5C1E8BD3-92CF-9541-A257-ABA8B19BF9DB}"/>
                    </a:ext>
                  </a:extLst>
                </p:cNvPr>
                <p:cNvSpPr txBox="1"/>
                <p:nvPr/>
              </p:nvSpPr>
              <p:spPr>
                <a:xfrm rot="383526">
                  <a:off x="3979886" y="3319691"/>
                  <a:ext cx="2099260" cy="1039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ORDINAMENTALE</a:t>
                  </a:r>
                </a:p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830.126.491,06 €</a:t>
                  </a:r>
                </a:p>
                <a:p>
                  <a:pPr algn="ctr"/>
                  <a:r>
                    <a:rPr lang="it-IT" sz="1999" b="1" dirty="0">
                      <a:solidFill>
                        <a:schemeClr val="bg1"/>
                      </a:solidFill>
                    </a:rPr>
                    <a:t>65%</a:t>
                  </a:r>
                </a:p>
                <a:p>
                  <a:pPr algn="ctr"/>
                  <a:endParaRPr lang="it-IT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6B93699E-B4F5-0C4E-BDA3-8462E35117D7}"/>
                    </a:ext>
                  </a:extLst>
                </p:cNvPr>
                <p:cNvSpPr txBox="1"/>
                <p:nvPr/>
              </p:nvSpPr>
              <p:spPr>
                <a:xfrm rot="383526">
                  <a:off x="5926789" y="2238645"/>
                  <a:ext cx="2099260" cy="1039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NON</a:t>
                  </a:r>
                </a:p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ORDINAMENTALE</a:t>
                  </a:r>
                </a:p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337.725.676,07 €</a:t>
                  </a:r>
                </a:p>
                <a:p>
                  <a:pPr algn="ctr"/>
                  <a:r>
                    <a:rPr lang="it-IT" sz="1999" b="1" dirty="0">
                      <a:solidFill>
                        <a:schemeClr val="bg1"/>
                      </a:solidFill>
                    </a:rPr>
                    <a:t>26%</a:t>
                  </a:r>
                </a:p>
              </p:txBody>
            </p:sp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96B9395B-8332-D54A-AADB-3AB515813C3D}"/>
                    </a:ext>
                  </a:extLst>
                </p:cNvPr>
                <p:cNvSpPr txBox="1"/>
                <p:nvPr/>
              </p:nvSpPr>
              <p:spPr>
                <a:xfrm rot="383526">
                  <a:off x="6125030" y="3599343"/>
                  <a:ext cx="2059165" cy="10397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INTERVENTI A SUPPORTO</a:t>
                  </a:r>
                </a:p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111.553.278,20€</a:t>
                  </a:r>
                </a:p>
                <a:p>
                  <a:pPr algn="ctr"/>
                  <a:r>
                    <a:rPr lang="it-IT" sz="1999" b="1" dirty="0">
                      <a:solidFill>
                        <a:schemeClr val="bg1"/>
                      </a:solidFill>
                    </a:rPr>
                    <a:t>9%</a:t>
                  </a:r>
                </a:p>
              </p:txBody>
            </p:sp>
            <p:pic>
              <p:nvPicPr>
                <p:cNvPr id="49" name="Elemento grafico 48">
                  <a:extLst>
                    <a:ext uri="{FF2B5EF4-FFF2-40B4-BE49-F238E27FC236}">
                      <a16:creationId xmlns:a16="http://schemas.microsoft.com/office/drawing/2014/main" id="{104D32D0-5BE6-F245-9883-D502684E52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383526">
                  <a:off x="4743813" y="2744007"/>
                  <a:ext cx="571406" cy="575683"/>
                </a:xfrm>
                <a:prstGeom prst="rect">
                  <a:avLst/>
                </a:prstGeom>
              </p:spPr>
            </p:pic>
            <p:pic>
              <p:nvPicPr>
                <p:cNvPr id="50" name="Elemento grafico 49">
                  <a:extLst>
                    <a:ext uri="{FF2B5EF4-FFF2-40B4-BE49-F238E27FC236}">
                      <a16:creationId xmlns:a16="http://schemas.microsoft.com/office/drawing/2014/main" id="{A1F432E5-617D-CA4E-B709-C6A0548EBF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7363713">
                  <a:off x="6883563" y="4601284"/>
                  <a:ext cx="480646" cy="466279"/>
                </a:xfrm>
                <a:prstGeom prst="rect">
                  <a:avLst/>
                </a:prstGeom>
              </p:spPr>
            </p:pic>
            <p:pic>
              <p:nvPicPr>
                <p:cNvPr id="51" name="Elemento grafico 50">
                  <a:extLst>
                    <a:ext uri="{FF2B5EF4-FFF2-40B4-BE49-F238E27FC236}">
                      <a16:creationId xmlns:a16="http://schemas.microsoft.com/office/drawing/2014/main" id="{1EEADCCB-4B97-B947-84BE-3AB7D084B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383526">
                  <a:off x="6384935" y="1738837"/>
                  <a:ext cx="462984" cy="466450"/>
                </a:xfrm>
                <a:prstGeom prst="rect">
                  <a:avLst/>
                </a:prstGeom>
              </p:spPr>
            </p:pic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C195B4AE-EDDE-314A-A2CF-ABE4A6660230}"/>
                    </a:ext>
                  </a:extLst>
                </p:cNvPr>
                <p:cNvSpPr txBox="1"/>
                <p:nvPr/>
              </p:nvSpPr>
              <p:spPr>
                <a:xfrm rot="383526">
                  <a:off x="4788572" y="1144433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7%</a:t>
                  </a:r>
                </a:p>
              </p:txBody>
            </p:sp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036216F0-A995-7E4A-84DD-EC52E803E195}"/>
                    </a:ext>
                  </a:extLst>
                </p:cNvPr>
                <p:cNvSpPr txBox="1"/>
                <p:nvPr/>
              </p:nvSpPr>
              <p:spPr>
                <a:xfrm rot="383526">
                  <a:off x="3765881" y="1941144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3%</a:t>
                  </a:r>
                </a:p>
              </p:txBody>
            </p:sp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28C90431-D9A6-264B-AD4F-4067B24CEC46}"/>
                    </a:ext>
                  </a:extLst>
                </p:cNvPr>
                <p:cNvSpPr txBox="1"/>
                <p:nvPr/>
              </p:nvSpPr>
              <p:spPr>
                <a:xfrm rot="383526">
                  <a:off x="3608580" y="4429756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90%</a:t>
                  </a:r>
                </a:p>
              </p:txBody>
            </p:sp>
            <p:cxnSp>
              <p:nvCxnSpPr>
                <p:cNvPr id="125" name="Straight Connector 75">
                  <a:extLst>
                    <a:ext uri="{FF2B5EF4-FFF2-40B4-BE49-F238E27FC236}">
                      <a16:creationId xmlns:a16="http://schemas.microsoft.com/office/drawing/2014/main" id="{EABC2281-1935-2147-A83A-6712CF48DF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V="1">
                  <a:off x="1992828" y="4452571"/>
                  <a:ext cx="1479818" cy="4656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56" name="CasellaDiTesto 155">
                  <a:extLst>
                    <a:ext uri="{FF2B5EF4-FFF2-40B4-BE49-F238E27FC236}">
                      <a16:creationId xmlns:a16="http://schemas.microsoft.com/office/drawing/2014/main" id="{0340DE88-595A-5D40-80E0-9712BBB8D929}"/>
                    </a:ext>
                  </a:extLst>
                </p:cNvPr>
                <p:cNvSpPr txBox="1"/>
                <p:nvPr/>
              </p:nvSpPr>
              <p:spPr>
                <a:xfrm rot="383526">
                  <a:off x="8154840" y="2941959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6%</a:t>
                  </a:r>
                </a:p>
              </p:txBody>
            </p:sp>
            <p:sp>
              <p:nvSpPr>
                <p:cNvPr id="157" name="CasellaDiTesto 156">
                  <a:extLst>
                    <a:ext uri="{FF2B5EF4-FFF2-40B4-BE49-F238E27FC236}">
                      <a16:creationId xmlns:a16="http://schemas.microsoft.com/office/drawing/2014/main" id="{F4DF70CC-2C3D-E14C-8A07-17DF59A99EA6}"/>
                    </a:ext>
                  </a:extLst>
                </p:cNvPr>
                <p:cNvSpPr txBox="1"/>
                <p:nvPr/>
              </p:nvSpPr>
              <p:spPr>
                <a:xfrm rot="383526">
                  <a:off x="7900586" y="2417150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20%</a:t>
                  </a:r>
                </a:p>
              </p:txBody>
            </p:sp>
            <p:sp>
              <p:nvSpPr>
                <p:cNvPr id="158" name="CasellaDiTesto 157">
                  <a:extLst>
                    <a:ext uri="{FF2B5EF4-FFF2-40B4-BE49-F238E27FC236}">
                      <a16:creationId xmlns:a16="http://schemas.microsoft.com/office/drawing/2014/main" id="{9B2BB77F-01DC-9544-BAD6-7EF74E8EA65A}"/>
                    </a:ext>
                  </a:extLst>
                </p:cNvPr>
                <p:cNvSpPr txBox="1"/>
                <p:nvPr/>
              </p:nvSpPr>
              <p:spPr>
                <a:xfrm rot="383526">
                  <a:off x="7032872" y="1321077"/>
                  <a:ext cx="1647991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73%</a:t>
                  </a:r>
                </a:p>
              </p:txBody>
            </p:sp>
            <p:sp>
              <p:nvSpPr>
                <p:cNvPr id="155" name="CasellaDiTesto 154">
                  <a:extLst>
                    <a:ext uri="{FF2B5EF4-FFF2-40B4-BE49-F238E27FC236}">
                      <a16:creationId xmlns:a16="http://schemas.microsoft.com/office/drawing/2014/main" id="{CCB56D00-0EA8-AA45-BCB3-A86141D5A30E}"/>
                    </a:ext>
                  </a:extLst>
                </p:cNvPr>
                <p:cNvSpPr txBox="1"/>
                <p:nvPr/>
              </p:nvSpPr>
              <p:spPr>
                <a:xfrm rot="383526">
                  <a:off x="8210362" y="3279029"/>
                  <a:ext cx="596365" cy="42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199" b="1" dirty="0"/>
                    <a:t>2%</a:t>
                  </a:r>
                </a:p>
              </p:txBody>
            </p:sp>
            <p:cxnSp>
              <p:nvCxnSpPr>
                <p:cNvPr id="201" name="Straight Connector 75">
                  <a:extLst>
                    <a:ext uri="{FF2B5EF4-FFF2-40B4-BE49-F238E27FC236}">
                      <a16:creationId xmlns:a16="http://schemas.microsoft.com/office/drawing/2014/main" id="{E81295C1-C5B1-4948-9B78-58F183973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H="1" flipV="1">
                  <a:off x="8812532" y="3612743"/>
                  <a:ext cx="949276" cy="10260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97" name="Straight Connector 75">
                  <a:extLst>
                    <a:ext uri="{FF2B5EF4-FFF2-40B4-BE49-F238E27FC236}">
                      <a16:creationId xmlns:a16="http://schemas.microsoft.com/office/drawing/2014/main" id="{939961DF-4DC6-9B40-BC7B-99B9DA347E01}"/>
                    </a:ext>
                  </a:extLst>
                </p:cNvPr>
                <p:cNvCxnSpPr>
                  <a:cxnSpLocks/>
                  <a:stCxn id="170" idx="1"/>
                </p:cNvCxnSpPr>
                <p:nvPr/>
              </p:nvCxnSpPr>
              <p:spPr>
                <a:xfrm rot="383526" flipH="1">
                  <a:off x="8791311" y="2770261"/>
                  <a:ext cx="1032750" cy="32138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52" name="Straight Connector 75">
                  <a:extLst>
                    <a:ext uri="{FF2B5EF4-FFF2-40B4-BE49-F238E27FC236}">
                      <a16:creationId xmlns:a16="http://schemas.microsoft.com/office/drawing/2014/main" id="{B0739F80-B68C-004A-8AA0-DABF61FA9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H="1" flipV="1">
                  <a:off x="7658530" y="4656611"/>
                  <a:ext cx="892161" cy="23347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5555370D-7A51-3549-8D49-D9AEF40F123C}"/>
                    </a:ext>
                  </a:extLst>
                </p:cNvPr>
                <p:cNvSpPr/>
                <p:nvPr/>
              </p:nvSpPr>
              <p:spPr>
                <a:xfrm rot="383526">
                  <a:off x="8542686" y="4721315"/>
                  <a:ext cx="2946186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40">
                    <a:spcAft>
                      <a:spcPts val="720"/>
                    </a:spcAft>
                  </a:pPr>
                  <a:r>
                    <a:rPr lang="it-IT" sz="1200" dirty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Azioni e/o attività che hanno lo scopo di promuovere e supportare la formazione e lo sviluppo di strutture e personale ad essa connessi (</a:t>
                  </a:r>
                  <a:r>
                    <a:rPr lang="it-IT" sz="1200" dirty="0">
                      <a:solidFill>
                        <a:srgbClr val="000000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sensibilizzazione/promozione, sostegno disabili, contrasto alla dispersione, mobilità nazionale/ internazionale, accompagnamento tutor, potenziamento Poli Tecnico Professionali)</a:t>
                  </a:r>
                </a:p>
              </p:txBody>
            </p:sp>
            <p:cxnSp>
              <p:nvCxnSpPr>
                <p:cNvPr id="118" name="Straight Connector 75">
                  <a:extLst>
                    <a:ext uri="{FF2B5EF4-FFF2-40B4-BE49-F238E27FC236}">
                      <a16:creationId xmlns:a16="http://schemas.microsoft.com/office/drawing/2014/main" id="{87328B98-1708-6448-9A8B-3951337EE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V="1">
                  <a:off x="2724608" y="967007"/>
                  <a:ext cx="1968193" cy="42901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21" name="Straight Connector 75">
                  <a:extLst>
                    <a:ext uri="{FF2B5EF4-FFF2-40B4-BE49-F238E27FC236}">
                      <a16:creationId xmlns:a16="http://schemas.microsoft.com/office/drawing/2014/main" id="{03C84989-E3A3-E740-9FCE-FE00FDA6F2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V="1">
                  <a:off x="1980020" y="1828005"/>
                  <a:ext cx="1709054" cy="55989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90" name="Straight Connector 75">
                  <a:extLst>
                    <a:ext uri="{FF2B5EF4-FFF2-40B4-BE49-F238E27FC236}">
                      <a16:creationId xmlns:a16="http://schemas.microsoft.com/office/drawing/2014/main" id="{26D858DA-5DE5-D243-B584-DCA3093B2D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83526" flipH="1">
                  <a:off x="8092622" y="1204515"/>
                  <a:ext cx="1555867" cy="50794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</p:grpSp>
        </p:grp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4CB88F-614F-7E42-A603-42BF3892D57A}"/>
              </a:ext>
            </a:extLst>
          </p:cNvPr>
          <p:cNvSpPr txBox="1"/>
          <p:nvPr/>
        </p:nvSpPr>
        <p:spPr>
          <a:xfrm>
            <a:off x="3564609" y="6432078"/>
            <a:ext cx="4680512" cy="399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99" dirty="0"/>
              <a:t>http://</a:t>
            </a:r>
            <a:r>
              <a:rPr lang="it-IT" sz="1999" dirty="0" err="1"/>
              <a:t>osservatoriodigitale.ptsclasplatform.it</a:t>
            </a:r>
            <a:endParaRPr lang="it-IT" sz="1999" dirty="0"/>
          </a:p>
        </p:txBody>
      </p:sp>
    </p:spTree>
    <p:extLst>
      <p:ext uri="{BB962C8B-B14F-4D97-AF65-F5344CB8AC3E}">
        <p14:creationId xmlns:p14="http://schemas.microsoft.com/office/powerpoint/2010/main" val="95511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5D5E7-25E7-9C4A-8D97-325EFE49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L’eterogeneità del sistema: </a:t>
            </a:r>
            <a:br>
              <a:rPr lang="it-IT" sz="4000" dirty="0"/>
            </a:br>
            <a:r>
              <a:rPr lang="it-IT" sz="4000" dirty="0"/>
              <a:t>Aspetti quantitativi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8062CF-39F1-844D-A130-EA6ED3B0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In alcune Regioni la </a:t>
            </a:r>
            <a:r>
              <a:rPr lang="it-IT" sz="2400" dirty="0" err="1">
                <a:solidFill>
                  <a:schemeClr val="tx1"/>
                </a:solidFill>
              </a:rPr>
              <a:t>IeFP</a:t>
            </a:r>
            <a:r>
              <a:rPr lang="it-IT" sz="2400" dirty="0">
                <a:solidFill>
                  <a:schemeClr val="tx1"/>
                </a:solidFill>
              </a:rPr>
              <a:t> è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ampiamente sviluppata, mentre in altre è praticamente assente. </a:t>
            </a:r>
          </a:p>
          <a:p>
            <a:pPr marL="0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La </a:t>
            </a:r>
            <a:r>
              <a:rPr lang="it-IT" sz="2400" b="1" dirty="0">
                <a:solidFill>
                  <a:schemeClr val="tx1"/>
                </a:solidFill>
              </a:rPr>
              <a:t>«</a:t>
            </a:r>
            <a:r>
              <a:rPr lang="it-IT" sz="2400" b="1" dirty="0" err="1">
                <a:solidFill>
                  <a:schemeClr val="tx1"/>
                </a:solidFill>
              </a:rPr>
              <a:t>geopardizzazione</a:t>
            </a:r>
            <a:r>
              <a:rPr lang="it-IT" sz="2400" b="1" dirty="0">
                <a:solidFill>
                  <a:schemeClr val="tx1"/>
                </a:solidFill>
              </a:rPr>
              <a:t>» della formazione professionale regionale</a:t>
            </a:r>
            <a:r>
              <a:rPr lang="it-IT" sz="2400" dirty="0">
                <a:solidFill>
                  <a:schemeClr val="tx1"/>
                </a:solidFill>
              </a:rPr>
              <a:t>, per di </a:t>
            </a:r>
            <a:r>
              <a:rPr lang="it-IT" sz="2400" dirty="0" err="1">
                <a:solidFill>
                  <a:schemeClr val="tx1"/>
                </a:solidFill>
              </a:rPr>
              <a:t>piu</a:t>
            </a:r>
            <a:r>
              <a:rPr lang="it-IT" sz="2400" dirty="0">
                <a:solidFill>
                  <a:schemeClr val="tx1"/>
                </a:solidFill>
              </a:rPr>
              <a:t>̀, </a:t>
            </a:r>
            <a:r>
              <a:rPr lang="it-IT" sz="2400" b="1" i="1" dirty="0">
                <a:solidFill>
                  <a:schemeClr val="tx1"/>
                </a:solidFill>
              </a:rPr>
              <a:t>si sovrappone ai dati economici delle </a:t>
            </a:r>
            <a:r>
              <a:rPr lang="it-IT" sz="2400" b="1" i="1" dirty="0" err="1">
                <a:solidFill>
                  <a:schemeClr val="tx1"/>
                </a:solidFill>
              </a:rPr>
              <a:t>realta</a:t>
            </a:r>
            <a:r>
              <a:rPr lang="it-IT" sz="2400" b="1" i="1" dirty="0">
                <a:solidFill>
                  <a:schemeClr val="tx1"/>
                </a:solidFill>
              </a:rPr>
              <a:t>̀ territoriali</a:t>
            </a:r>
            <a:r>
              <a:rPr lang="it-IT" sz="2400" dirty="0">
                <a:solidFill>
                  <a:schemeClr val="tx1"/>
                </a:solidFill>
              </a:rPr>
              <a:t>: di norma, proprio nelle zone </a:t>
            </a:r>
            <a:r>
              <a:rPr lang="it-IT" sz="2400" dirty="0" err="1">
                <a:solidFill>
                  <a:schemeClr val="tx1"/>
                </a:solidFill>
              </a:rPr>
              <a:t>piu</a:t>
            </a:r>
            <a:r>
              <a:rPr lang="it-IT" sz="2400" dirty="0">
                <a:solidFill>
                  <a:schemeClr val="tx1"/>
                </a:solidFill>
              </a:rPr>
              <a:t>̀ svantaggiate o dove il tessuto produttivo appare in difficoltà la formazione professionale è </a:t>
            </a:r>
            <a:r>
              <a:rPr lang="it-IT" sz="2400" dirty="0" err="1">
                <a:solidFill>
                  <a:schemeClr val="tx1"/>
                </a:solidFill>
              </a:rPr>
              <a:t>piu</a:t>
            </a:r>
            <a:r>
              <a:rPr lang="it-IT" sz="2400" dirty="0">
                <a:solidFill>
                  <a:schemeClr val="tx1"/>
                </a:solidFill>
              </a:rPr>
              <a:t>̀ rarefatta, realizzando così un circuito «perfettamente vizioso». 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4D35D2-79F0-1341-804F-2B4010BDE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LA FILIERA DELL’ISTRUZIONE E FORMAZIONE PROFESSIONALE IN ITALIA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E3E0D6-22B9-B847-B7D4-7978318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1029870"/>
            <a:ext cx="9306200" cy="569781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IeFP – Gli iscritti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889D64-08A0-0E45-BB35-EE9A7B554545}"/>
              </a:ext>
            </a:extLst>
          </p:cNvPr>
          <p:cNvPicPr/>
          <p:nvPr/>
        </p:nvPicPr>
        <p:blipFill rotWithShape="1">
          <a:blip r:embed="rId2"/>
          <a:srcRect l="20147" t="3082" r="20042" b="10793"/>
          <a:stretch/>
        </p:blipFill>
        <p:spPr bwMode="auto">
          <a:xfrm>
            <a:off x="1445342" y="1936955"/>
            <a:ext cx="3642808" cy="4284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82EA45-6FA3-CB42-A269-B13427D2E1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0139" y="1008927"/>
            <a:ext cx="5974861" cy="11814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Gli studenti nelle istituzioni formative accreditate nel </a:t>
            </a:r>
            <a:r>
              <a:rPr lang="it-IT" sz="1800" b="1" dirty="0">
                <a:solidFill>
                  <a:schemeClr val="tx1"/>
                </a:solidFill>
              </a:rPr>
              <a:t>2018/19 </a:t>
            </a:r>
            <a:r>
              <a:rPr lang="it-IT" sz="1800" dirty="0">
                <a:solidFill>
                  <a:schemeClr val="tx1"/>
                </a:solidFill>
              </a:rPr>
              <a:t>sono stati </a:t>
            </a:r>
            <a:r>
              <a:rPr lang="it-IT" sz="1800" b="1" dirty="0">
                <a:solidFill>
                  <a:schemeClr val="tx1"/>
                </a:solidFill>
              </a:rPr>
              <a:t>155.619 </a:t>
            </a:r>
            <a:r>
              <a:rPr lang="it-IT" sz="1800" dirty="0">
                <a:solidFill>
                  <a:schemeClr val="tx1"/>
                </a:solidFill>
              </a:rPr>
              <a:t>(triennio + quarti anni).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* Aumentano anche gli iscritti al IV anno.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8D75ADF-149A-4744-9AC6-490E67384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59750"/>
              </p:ext>
            </p:extLst>
          </p:nvPr>
        </p:nvGraphicFramePr>
        <p:xfrm>
          <a:off x="5160140" y="1936955"/>
          <a:ext cx="5974861" cy="426820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19565">
                  <a:extLst>
                    <a:ext uri="{9D8B030D-6E8A-4147-A177-3AD203B41FA5}">
                      <a16:colId xmlns:a16="http://schemas.microsoft.com/office/drawing/2014/main" val="4093177029"/>
                    </a:ext>
                  </a:extLst>
                </a:gridCol>
                <a:gridCol w="1419627">
                  <a:extLst>
                    <a:ext uri="{9D8B030D-6E8A-4147-A177-3AD203B41FA5}">
                      <a16:colId xmlns:a16="http://schemas.microsoft.com/office/drawing/2014/main" val="2962337763"/>
                    </a:ext>
                  </a:extLst>
                </a:gridCol>
                <a:gridCol w="1418432">
                  <a:extLst>
                    <a:ext uri="{9D8B030D-6E8A-4147-A177-3AD203B41FA5}">
                      <a16:colId xmlns:a16="http://schemas.microsoft.com/office/drawing/2014/main" val="4135558431"/>
                    </a:ext>
                  </a:extLst>
                </a:gridCol>
                <a:gridCol w="1417237">
                  <a:extLst>
                    <a:ext uri="{9D8B030D-6E8A-4147-A177-3AD203B41FA5}">
                      <a16:colId xmlns:a16="http://schemas.microsoft.com/office/drawing/2014/main" val="3848113815"/>
                    </a:ext>
                  </a:extLst>
                </a:gridCol>
              </a:tblGrid>
              <a:tr h="212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Regioni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Iscritti I-III IF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Iscritti IV anno IF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Totale iscritti IF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768289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Abruzzo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221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246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96256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Basilicata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410954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Calabria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22029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Campania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833199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Emilia-Romagna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7.259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595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7.854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22629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Friuli-Venezia Giulia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4.064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327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4.391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407546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Lazio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10.816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1.229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12.045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80518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Liguria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1.765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194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1.959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36182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Lombardia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45.252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7.862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53.114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706202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Marche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810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825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785098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Molise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343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359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587816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Piemonte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16.050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631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16.681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21826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Provincia di Bolzano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5.134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827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5.961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63652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Provincia di Trento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5.556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846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6.402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956857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Puglia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1.881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322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2.203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360670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Sardegna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755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755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90012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Sicilia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13.823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118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13.941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042246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Toscana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3.245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3.245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605680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Umbria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986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986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01929"/>
                  </a:ext>
                </a:extLst>
              </a:tr>
              <a:tr h="195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Valle D'Aosta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204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122690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Veneto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19.685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1.002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20.687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19032"/>
                  </a:ext>
                </a:extLst>
              </a:tr>
              <a:tr h="17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TOTALE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137.849</a:t>
                      </a:r>
                      <a:endParaRPr lang="it-IT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14.099</a:t>
                      </a:r>
                      <a:endParaRPr lang="it-IT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151.948</a:t>
                      </a:r>
                      <a:endParaRPr lang="it-IT" sz="11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4" marR="676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8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6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AEB559A-5B0C-8143-B412-3920035A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90741"/>
              </p:ext>
            </p:extLst>
          </p:nvPr>
        </p:nvGraphicFramePr>
        <p:xfrm>
          <a:off x="1361766" y="524645"/>
          <a:ext cx="9468468" cy="5808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925">
                  <a:extLst>
                    <a:ext uri="{9D8B030D-6E8A-4147-A177-3AD203B41FA5}">
                      <a16:colId xmlns:a16="http://schemas.microsoft.com/office/drawing/2014/main" val="3105109452"/>
                    </a:ext>
                  </a:extLst>
                </a:gridCol>
                <a:gridCol w="787061">
                  <a:extLst>
                    <a:ext uri="{9D8B030D-6E8A-4147-A177-3AD203B41FA5}">
                      <a16:colId xmlns:a16="http://schemas.microsoft.com/office/drawing/2014/main" val="2802610092"/>
                    </a:ext>
                  </a:extLst>
                </a:gridCol>
                <a:gridCol w="733473">
                  <a:extLst>
                    <a:ext uri="{9D8B030D-6E8A-4147-A177-3AD203B41FA5}">
                      <a16:colId xmlns:a16="http://schemas.microsoft.com/office/drawing/2014/main" val="900854314"/>
                    </a:ext>
                  </a:extLst>
                </a:gridCol>
                <a:gridCol w="666794">
                  <a:extLst>
                    <a:ext uri="{9D8B030D-6E8A-4147-A177-3AD203B41FA5}">
                      <a16:colId xmlns:a16="http://schemas.microsoft.com/office/drawing/2014/main" val="1256612933"/>
                    </a:ext>
                  </a:extLst>
                </a:gridCol>
                <a:gridCol w="866831">
                  <a:extLst>
                    <a:ext uri="{9D8B030D-6E8A-4147-A177-3AD203B41FA5}">
                      <a16:colId xmlns:a16="http://schemas.microsoft.com/office/drawing/2014/main" val="2552483617"/>
                    </a:ext>
                  </a:extLst>
                </a:gridCol>
                <a:gridCol w="766813">
                  <a:extLst>
                    <a:ext uri="{9D8B030D-6E8A-4147-A177-3AD203B41FA5}">
                      <a16:colId xmlns:a16="http://schemas.microsoft.com/office/drawing/2014/main" val="4026466129"/>
                    </a:ext>
                  </a:extLst>
                </a:gridCol>
                <a:gridCol w="733473">
                  <a:extLst>
                    <a:ext uri="{9D8B030D-6E8A-4147-A177-3AD203B41FA5}">
                      <a16:colId xmlns:a16="http://schemas.microsoft.com/office/drawing/2014/main" val="2247852783"/>
                    </a:ext>
                  </a:extLst>
                </a:gridCol>
                <a:gridCol w="855718">
                  <a:extLst>
                    <a:ext uri="{9D8B030D-6E8A-4147-A177-3AD203B41FA5}">
                      <a16:colId xmlns:a16="http://schemas.microsoft.com/office/drawing/2014/main" val="1704525076"/>
                    </a:ext>
                  </a:extLst>
                </a:gridCol>
                <a:gridCol w="933510">
                  <a:extLst>
                    <a:ext uri="{9D8B030D-6E8A-4147-A177-3AD203B41FA5}">
                      <a16:colId xmlns:a16="http://schemas.microsoft.com/office/drawing/2014/main" val="4281166149"/>
                    </a:ext>
                  </a:extLst>
                </a:gridCol>
                <a:gridCol w="1066870">
                  <a:extLst>
                    <a:ext uri="{9D8B030D-6E8A-4147-A177-3AD203B41FA5}">
                      <a16:colId xmlns:a16="http://schemas.microsoft.com/office/drawing/2014/main" val="631245144"/>
                    </a:ext>
                  </a:extLst>
                </a:gridCol>
              </a:tblGrid>
              <a:tr h="25232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Tabella 1 - Iscritti  regionali del </a:t>
                      </a:r>
                      <a:r>
                        <a:rPr lang="it-IT" sz="1600" b="1" u="none" strike="noStrike" dirty="0">
                          <a:effectLst/>
                        </a:rPr>
                        <a:t>sistema duale </a:t>
                      </a:r>
                      <a:r>
                        <a:rPr lang="it-IT" sz="1600" u="none" strike="noStrike" dirty="0">
                          <a:effectLst/>
                        </a:rPr>
                        <a:t>per istituzioni formative, IFTS e percorsi modulari v.a.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93636"/>
                  </a:ext>
                </a:extLst>
              </a:tr>
              <a:tr h="172732">
                <a:tc gridSpan="10">
                  <a:txBody>
                    <a:bodyPr/>
                    <a:lstStyle/>
                    <a:p>
                      <a:pPr algn="l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135669"/>
                  </a:ext>
                </a:extLst>
              </a:tr>
              <a:tr h="339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Regioni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IeFP I-II-III anno 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a.f. 2017-18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IeFP IV anno 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a.f. 2017-18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IFTS conclusi 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anno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Percorsi Modulari</a:t>
                      </a:r>
                      <a:br>
                        <a:rPr lang="it-IT" sz="1100" u="none" strike="noStrike">
                          <a:effectLst/>
                        </a:rPr>
                      </a:br>
                      <a:r>
                        <a:rPr lang="it-IT" sz="1100" u="none" strike="noStrike">
                          <a:effectLst/>
                        </a:rPr>
                        <a:t>anno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24990"/>
                  </a:ext>
                </a:extLst>
              </a:tr>
              <a:tr h="624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Percorsi attivi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Numero iscritti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>
                          <a:effectLst/>
                        </a:rPr>
                        <a:t>Percorsi attivi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Numero iscritti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Percorsi attivi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Numero iscritti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IF (I-II-III) </a:t>
                      </a:r>
                      <a:br>
                        <a:rPr lang="it-IT" sz="1100" i="1" u="none" strike="noStrike" dirty="0">
                          <a:effectLst/>
                        </a:rPr>
                      </a:br>
                      <a:r>
                        <a:rPr lang="it-IT" sz="1100" i="1" u="none" strike="noStrike" dirty="0" err="1">
                          <a:effectLst/>
                        </a:rPr>
                        <a:t>a.f</a:t>
                      </a:r>
                      <a:r>
                        <a:rPr lang="it-IT" sz="1100" i="1" u="none" strike="noStrike" dirty="0">
                          <a:effectLst/>
                        </a:rPr>
                        <a:t>. 2017-18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 IF (IV) </a:t>
                      </a:r>
                      <a:br>
                        <a:rPr lang="it-IT" sz="1100" i="1" u="none" strike="noStrike" dirty="0">
                          <a:effectLst/>
                        </a:rPr>
                      </a:br>
                      <a:r>
                        <a:rPr lang="it-IT" sz="1100" i="1" u="none" strike="noStrike" dirty="0">
                          <a:effectLst/>
                        </a:rPr>
                        <a:t>conclusi anno 2018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i="1" u="none" strike="noStrike" dirty="0">
                          <a:effectLst/>
                        </a:rPr>
                        <a:t> IFTS </a:t>
                      </a:r>
                      <a:br>
                        <a:rPr lang="it-IT" sz="1100" i="1" u="none" strike="noStrike" dirty="0">
                          <a:effectLst/>
                        </a:rPr>
                      </a:br>
                      <a:r>
                        <a:rPr lang="it-IT" sz="1100" i="1" u="none" strike="noStrike" dirty="0">
                          <a:effectLst/>
                        </a:rPr>
                        <a:t>conclusi anno 2018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165619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Piemonte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854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55761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Valle D'Aosta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860897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Lombardia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826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9.897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289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3.824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1.193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87349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Veneto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1.122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56517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Friuli Venezia Giulia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43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688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25185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Liguria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423170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Emilia Romagna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1.638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1.759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11818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Toscana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1.134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821028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Umbria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682017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Marche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49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940815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Lazio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1.194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603749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Abruzzo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27409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Molise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540361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Campania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52590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Puglia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592017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effectLst/>
                        </a:rPr>
                        <a:t>Basilicata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91019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Calabria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698735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Sicilia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1.274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87482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Sardegna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57575"/>
                  </a:ext>
                </a:extLst>
              </a:tr>
              <a:tr h="187893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1.260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17.910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555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7.540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1.717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1.759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55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796746"/>
                  </a:ext>
                </a:extLst>
              </a:tr>
              <a:tr h="172732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02774"/>
                  </a:ext>
                </a:extLst>
              </a:tr>
              <a:tr h="21411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100" i="1" u="none" strike="noStrike" dirty="0">
                          <a:effectLst/>
                        </a:rPr>
                        <a:t>Fonte: INAPP e MLPS su dati regionali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5921"/>
                  </a:ext>
                </a:extLst>
              </a:tr>
              <a:tr h="252321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note: la regione Lombardia non ha fornito la numerosità dei percorsi IFTS conclusi ma solo la distribuzione dei partecipanti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0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3354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{DC4B41B0-99C7-2E47-8204-3C83B6A4C03C}tf10001071</Template>
  <TotalTime>314</TotalTime>
  <Words>2125</Words>
  <Application>Microsoft Macintosh PowerPoint</Application>
  <PresentationFormat>Widescreen</PresentationFormat>
  <Paragraphs>586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Gill Sans MT</vt:lpstr>
      <vt:lpstr>Impact</vt:lpstr>
      <vt:lpstr>Proxima Nova Rg</vt:lpstr>
      <vt:lpstr>Tahoma</vt:lpstr>
      <vt:lpstr>Wingdings</vt:lpstr>
      <vt:lpstr>Badge</vt:lpstr>
      <vt:lpstr>La rete nazionale delle scuole professionali: Il raccordo tra IP e IeF</vt:lpstr>
      <vt:lpstr>La previsione normativa (1) </vt:lpstr>
      <vt:lpstr>La previsione normativa (2) </vt:lpstr>
      <vt:lpstr>Punti di attenzione</vt:lpstr>
      <vt:lpstr>Le condizioni di contesto e l’evoluzione in atto dei sistemi formativi</vt:lpstr>
      <vt:lpstr>Presentazione standard di PowerPoint</vt:lpstr>
      <vt:lpstr>L’eterogeneità del sistema:  Aspetti quantitativi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L’eterogeneità del sistema:  Aspetti qualitativi</vt:lpstr>
      <vt:lpstr>Presentazione standard di PowerPoint</vt:lpstr>
      <vt:lpstr>Alcune questioni aperte</vt:lpstr>
      <vt:lpstr>La costituzione del GRUPPO DI LAVORO INTER-ISTITUZIONALE</vt:lpstr>
      <vt:lpstr>Primi orientamenti emersi (1)</vt:lpstr>
      <vt:lpstr>Primi orientamenti emersi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SURFACE 0205</dc:creator>
  <cp:lastModifiedBy>SURFACE 0205</cp:lastModifiedBy>
  <cp:revision>31</cp:revision>
  <cp:lastPrinted>2021-02-18T14:56:39Z</cp:lastPrinted>
  <dcterms:created xsi:type="dcterms:W3CDTF">2021-02-18T11:09:04Z</dcterms:created>
  <dcterms:modified xsi:type="dcterms:W3CDTF">2021-02-18T16:23:36Z</dcterms:modified>
</cp:coreProperties>
</file>